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autoCompressPictures="0">
  <p:sldMasterIdLst>
    <p:sldMasterId id="2147483672" r:id="rId4"/>
  </p:sldMasterIdLst>
  <p:notesMasterIdLst>
    <p:notesMasterId r:id="rId34"/>
  </p:notesMasterIdLst>
  <p:handoutMasterIdLst>
    <p:handoutMasterId r:id="rId35"/>
  </p:handoutMasterIdLst>
  <p:sldIdLst>
    <p:sldId id="256" r:id="rId5"/>
    <p:sldId id="262" r:id="rId6"/>
    <p:sldId id="261" r:id="rId7"/>
    <p:sldId id="264" r:id="rId8"/>
    <p:sldId id="266" r:id="rId9"/>
    <p:sldId id="265"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040D"/>
    <a:srgbClr val="B80218"/>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03" autoAdjust="0"/>
    <p:restoredTop sz="94249" autoAdjust="0"/>
  </p:normalViewPr>
  <p:slideViewPr>
    <p:cSldViewPr snapToGrid="0">
      <p:cViewPr>
        <p:scale>
          <a:sx n="62" d="100"/>
          <a:sy n="62" d="100"/>
        </p:scale>
        <p:origin x="1134" y="210"/>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44646B-21C0-410B-BA17-64C59EB292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289392C-F5C5-4C38-94CE-455C7F4027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29A4FD-FAFB-4CDA-9DC5-D20CA18269A9}" type="datetimeFigureOut">
              <a:rPr lang="en-US" smtClean="0"/>
              <a:t>10/18/2021</a:t>
            </a:fld>
            <a:endParaRPr lang="en-US" dirty="0"/>
          </a:p>
        </p:txBody>
      </p:sp>
      <p:sp>
        <p:nvSpPr>
          <p:cNvPr id="4" name="Footer Placeholder 3">
            <a:extLst>
              <a:ext uri="{FF2B5EF4-FFF2-40B4-BE49-F238E27FC236}">
                <a16:creationId xmlns:a16="http://schemas.microsoft.com/office/drawing/2014/main" id="{A62F3D2C-86D2-4CEA-B1B8-750885E16D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A6D5F72-69F2-4B4B-A943-B04C4B1E36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BEBA49-8001-49C3-9348-74483362155A}" type="slidenum">
              <a:rPr lang="en-US" smtClean="0"/>
              <a:t>‹#›</a:t>
            </a:fld>
            <a:endParaRPr lang="en-US" dirty="0"/>
          </a:p>
        </p:txBody>
      </p:sp>
    </p:spTree>
    <p:extLst>
      <p:ext uri="{BB962C8B-B14F-4D97-AF65-F5344CB8AC3E}">
        <p14:creationId xmlns:p14="http://schemas.microsoft.com/office/powerpoint/2010/main" val="2747906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91E35E-F34C-4F0E-B8A1-D9F5F49CB3AD}" type="datetimeFigureOut">
              <a:rPr lang="en-US" smtClean="0"/>
              <a:t>10/18/2021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3F15BC-4AA1-41C4-8C26-91A7E3BB93DC}" type="slidenum">
              <a:rPr lang="en-US" smtClean="0"/>
              <a:t>‹#›</a:t>
            </a:fld>
            <a:endParaRPr lang="en-US" dirty="0"/>
          </a:p>
        </p:txBody>
      </p:sp>
    </p:spTree>
    <p:extLst>
      <p:ext uri="{BB962C8B-B14F-4D97-AF65-F5344CB8AC3E}">
        <p14:creationId xmlns:p14="http://schemas.microsoft.com/office/powerpoint/2010/main" val="1413467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3F15BC-4AA1-41C4-8C26-91A7E3BB93DC}" type="slidenum">
              <a:rPr lang="en-US" smtClean="0"/>
              <a:t>1</a:t>
            </a:fld>
            <a:endParaRPr lang="en-US" dirty="0"/>
          </a:p>
        </p:txBody>
      </p:sp>
    </p:spTree>
    <p:extLst>
      <p:ext uri="{BB962C8B-B14F-4D97-AF65-F5344CB8AC3E}">
        <p14:creationId xmlns:p14="http://schemas.microsoft.com/office/powerpoint/2010/main" val="4150052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3F15BC-4AA1-41C4-8C26-91A7E3BB93DC}" type="slidenum">
              <a:rPr lang="en-US" smtClean="0"/>
              <a:t>2</a:t>
            </a:fld>
            <a:endParaRPr lang="en-US" dirty="0"/>
          </a:p>
        </p:txBody>
      </p:sp>
    </p:spTree>
    <p:extLst>
      <p:ext uri="{BB962C8B-B14F-4D97-AF65-F5344CB8AC3E}">
        <p14:creationId xmlns:p14="http://schemas.microsoft.com/office/powerpoint/2010/main" val="3122064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3F15BC-4AA1-41C4-8C26-91A7E3BB93DC}" type="slidenum">
              <a:rPr lang="en-US" smtClean="0"/>
              <a:t>3</a:t>
            </a:fld>
            <a:endParaRPr lang="en-US" dirty="0"/>
          </a:p>
        </p:txBody>
      </p:sp>
    </p:spTree>
    <p:extLst>
      <p:ext uri="{BB962C8B-B14F-4D97-AF65-F5344CB8AC3E}">
        <p14:creationId xmlns:p14="http://schemas.microsoft.com/office/powerpoint/2010/main" val="1651269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3F15BC-4AA1-41C4-8C26-91A7E3BB93DC}" type="slidenum">
              <a:rPr lang="en-US" smtClean="0"/>
              <a:t>16</a:t>
            </a:fld>
            <a:endParaRPr lang="en-US" dirty="0"/>
          </a:p>
        </p:txBody>
      </p:sp>
    </p:spTree>
    <p:extLst>
      <p:ext uri="{BB962C8B-B14F-4D97-AF65-F5344CB8AC3E}">
        <p14:creationId xmlns:p14="http://schemas.microsoft.com/office/powerpoint/2010/main" val="4043930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3" y="2495449"/>
            <a:ext cx="10993547"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41"/>
            <a:ext cx="2844800" cy="365125"/>
          </a:xfrm>
        </p:spPr>
        <p:txBody>
          <a:bodyPr/>
          <a:lstStyle>
            <a:lvl1pPr>
              <a:defRPr>
                <a:solidFill>
                  <a:schemeClr val="accent1">
                    <a:lumMod val="75000"/>
                    <a:lumOff val="25000"/>
                  </a:schemeClr>
                </a:solidFill>
              </a:defRPr>
            </a:lvl1pPr>
          </a:lstStyle>
          <a:p>
            <a:fld id="{E8438A49-2008-482B-AA84-6BBDF9B71A9D}" type="datetime1">
              <a:rPr lang="en-US" smtClean="0"/>
              <a:t>10/18/2021</a:t>
            </a:fld>
            <a:endParaRPr lang="en-US" dirty="0"/>
          </a:p>
        </p:txBody>
      </p:sp>
      <p:sp>
        <p:nvSpPr>
          <p:cNvPr id="5" name="Footer Placeholder 4"/>
          <p:cNvSpPr>
            <a:spLocks noGrp="1"/>
          </p:cNvSpPr>
          <p:nvPr>
            <p:ph type="ftr" sz="quarter" idx="11"/>
          </p:nvPr>
        </p:nvSpPr>
        <p:spPr>
          <a:xfrm>
            <a:off x="581193" y="5951815"/>
            <a:ext cx="6917211"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41"/>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3018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5" y="614407"/>
            <a:ext cx="11309339"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76E3BB-17D3-4ABA-8A86-45A49198DF46}" type="datetime1">
              <a:rPr lang="en-US" smtClean="0"/>
              <a:t>10/18/2021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470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4"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3" y="675730"/>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6" y="675730"/>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5" y="5956141"/>
            <a:ext cx="1328141" cy="365125"/>
          </a:xfrm>
        </p:spPr>
        <p:txBody>
          <a:bodyPr/>
          <a:lstStyle>
            <a:lvl1pPr>
              <a:defRPr>
                <a:solidFill>
                  <a:schemeClr val="accent1">
                    <a:lumMod val="75000"/>
                    <a:lumOff val="25000"/>
                  </a:schemeClr>
                </a:solidFill>
              </a:defRPr>
            </a:lvl1pPr>
          </a:lstStyle>
          <a:p>
            <a:fld id="{592F00B9-6400-431D-8F4B-E3BFEBCA22FC}" type="datetime1">
              <a:rPr lang="en-US" smtClean="0"/>
              <a:t>10/18/2021</a:t>
            </a:fld>
            <a:endParaRPr lang="en-US" dirty="0"/>
          </a:p>
        </p:txBody>
      </p:sp>
      <p:sp>
        <p:nvSpPr>
          <p:cNvPr id="5" name="Footer Placeholder 4"/>
          <p:cNvSpPr>
            <a:spLocks noGrp="1"/>
          </p:cNvSpPr>
          <p:nvPr>
            <p:ph type="ftr" sz="quarter" idx="11"/>
          </p:nvPr>
        </p:nvSpPr>
        <p:spPr>
          <a:xfrm>
            <a:off x="774926" y="5951815"/>
            <a:ext cx="7896279" cy="365125"/>
          </a:xfrm>
        </p:spPr>
        <p:txBody>
          <a:bodyPr/>
          <a:lstStyle/>
          <a:p>
            <a:endParaRPr lang="en-US" dirty="0"/>
          </a:p>
        </p:txBody>
      </p:sp>
      <p:sp>
        <p:nvSpPr>
          <p:cNvPr id="6" name="Slide Number Placeholder 5"/>
          <p:cNvSpPr>
            <a:spLocks noGrp="1"/>
          </p:cNvSpPr>
          <p:nvPr>
            <p:ph type="sldNum" sz="quarter" idx="12"/>
          </p:nvPr>
        </p:nvSpPr>
        <p:spPr>
          <a:xfrm>
            <a:off x="10446617" y="5956141"/>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91526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5" y="614407"/>
            <a:ext cx="11309339"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5" y="2180500"/>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3AF8E0-8319-40EB-B771-668570A96306}" type="datetime1">
              <a:rPr lang="en-US" smtClean="0"/>
              <a:t>10/18/2021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2" y="5956141"/>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9981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9" y="5141978"/>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5" y="3043914"/>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5"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580FEFB-690E-42E0-86E3-781BD49D1528}" type="datetime1">
              <a:rPr lang="en-US" smtClean="0"/>
              <a:t>10/18/2021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9290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3" y="606558"/>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5" y="2228004"/>
            <a:ext cx="5422391"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4"/>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B08E35-17BA-407C-9989-BB855097C4A4}" type="datetime1">
              <a:rPr lang="en-US" smtClean="0"/>
              <a:t>10/18/2021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7167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3" y="606558"/>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21" y="2250896"/>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5" y="2926056"/>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8" y="2250896"/>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11" y="2926056"/>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81B892-C78E-4C8E-B976-5C7CCE185CDD}" type="datetime1">
              <a:rPr lang="en-US" smtClean="0"/>
              <a:t>10/18/2021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8574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AB5D68D-A87D-4033-B3A6-A8B16C1357C5}" type="datetime1">
              <a:rPr lang="en-US" smtClean="0"/>
              <a:t>10/18/2021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440683" y="606558"/>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1164318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8B37F-A720-49F3-A55E-BD1D254E42EC}" type="datetime1">
              <a:rPr lang="en-US" smtClean="0"/>
              <a:t>10/18/2021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12690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5" y="5262300"/>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F1EE515F-47AF-4FA1-9868-94BBCF11DFC4}" type="datetime1">
              <a:rPr lang="en-US" smtClean="0"/>
              <a:t>10/18/2021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329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4" y="5260131"/>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03CD0AB-5038-44E5-AF81-1CDDE2693947}" type="datetime1">
              <a:rPr lang="en-US" smtClean="0"/>
              <a:t>10/18/2021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0803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2">
                <a:lumMod val="20000"/>
                <a:lumOff val="80000"/>
              </a:schemeClr>
            </a:gs>
            <a:gs pos="83000">
              <a:schemeClr val="accent2">
                <a:lumMod val="40000"/>
                <a:lumOff val="60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4" y="5956141"/>
            <a:ext cx="2844799" cy="365125"/>
          </a:xfrm>
          <a:prstGeom prst="rect">
            <a:avLst/>
          </a:prstGeom>
        </p:spPr>
        <p:txBody>
          <a:bodyPr vert="horz" lIns="91440" tIns="45720" rIns="91440" bIns="45720" rtlCol="0" anchor="ctr"/>
          <a:lstStyle>
            <a:lvl1pPr algn="r">
              <a:defRPr sz="900">
                <a:solidFill>
                  <a:schemeClr val="accent2"/>
                </a:solidFill>
              </a:defRPr>
            </a:lvl1pPr>
          </a:lstStyle>
          <a:p>
            <a:fld id="{13FC9BAA-FB12-4D18-A0EA-20BB67ABAAF0}" type="datetime1">
              <a:rPr lang="en-US" smtClean="0"/>
              <a:t>10/18/2021</a:t>
            </a:fld>
            <a:endParaRPr lang="en-US" dirty="0"/>
          </a:p>
        </p:txBody>
      </p:sp>
      <p:sp>
        <p:nvSpPr>
          <p:cNvPr id="5" name="Footer Placeholder 4"/>
          <p:cNvSpPr>
            <a:spLocks noGrp="1"/>
          </p:cNvSpPr>
          <p:nvPr>
            <p:ph type="ftr" sz="quarter" idx="3"/>
          </p:nvPr>
        </p:nvSpPr>
        <p:spPr>
          <a:xfrm>
            <a:off x="581193" y="5951815"/>
            <a:ext cx="6917211"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2" y="5956141"/>
            <a:ext cx="1052511"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2855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aws.amazon.com/kms/"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22.png"/><Relationship Id="rId4" Type="http://schemas.openxmlformats.org/officeDocument/2006/relationships/hyperlink" Target="https://aws.amazon.com/blogs/devops/enhancing-automated-database-continuous-integration-with-aws-codebuild-and-amazon-rds-database-snapshot/"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www.mous.us/" TargetMode="Externa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ideo" Target="https://www.youtube.com/embed/Y3VK82dqnyE?feature=oembe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https://www.youtube.com/embed/oaXmzJRtonQ?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aws.amazon.com/blogs/database/automating-file-transfers-to-amazon-rds-for-oracle-database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aws.amazon.com/rds/reserved-instances/" TargetMode="External"/><Relationship Id="rId2" Type="http://schemas.openxmlformats.org/officeDocument/2006/relationships/slideLayout" Target="../slideLayouts/slideLayout2.xml"/><Relationship Id="rId1" Type="http://schemas.openxmlformats.org/officeDocument/2006/relationships/video" Target="https://www.youtube.com/embed/KshKLYwZ5Mw?feature=oembed" TargetMode="Externa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mous.us/"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Digital Connections">
            <a:extLst>
              <a:ext uri="{FF2B5EF4-FFF2-40B4-BE49-F238E27FC236}">
                <a16:creationId xmlns:a16="http://schemas.microsoft.com/office/drawing/2014/main" id="{3840F91C-EDD0-4D4E-A4AB-E6C77856C8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265" t="9091" r="3502" b="-1"/>
          <a:stretch/>
        </p:blipFill>
        <p:spPr>
          <a:xfrm>
            <a:off x="20" y="10"/>
            <a:ext cx="12191980" cy="6857990"/>
          </a:xfrm>
          <a:prstGeom prst="rect">
            <a:avLst/>
          </a:prstGeom>
        </p:spPr>
      </p:pic>
      <p:grpSp>
        <p:nvGrpSpPr>
          <p:cNvPr id="17" name="Group 16">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6" y="453643"/>
            <a:ext cx="11298933" cy="98554"/>
            <a:chOff x="446534" y="453643"/>
            <a:chExt cx="11298933" cy="98554"/>
          </a:xfrm>
        </p:grpSpPr>
        <p:sp>
          <p:nvSpPr>
            <p:cNvPr id="18" name="Rectangle 17">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02C5318-1A1E-49D0-B2E2-A4B0FA9E8A40}"/>
              </a:ext>
            </a:extLst>
          </p:cNvPr>
          <p:cNvSpPr>
            <a:spLocks noGrp="1"/>
          </p:cNvSpPr>
          <p:nvPr>
            <p:ph type="ctrTitle"/>
          </p:nvPr>
        </p:nvSpPr>
        <p:spPr>
          <a:xfrm>
            <a:off x="570211" y="4864101"/>
            <a:ext cx="10993549" cy="718786"/>
          </a:xfrm>
        </p:spPr>
        <p:txBody>
          <a:bodyPr>
            <a:noAutofit/>
          </a:bodyPr>
          <a:lstStyle/>
          <a:p>
            <a:r>
              <a:rPr lang="en-US" sz="3200" dirty="0">
                <a:solidFill>
                  <a:schemeClr val="bg1"/>
                </a:solidFill>
              </a:rPr>
              <a:t>MICHIGAN ORACLE USERS SUMMIT 2021</a:t>
            </a:r>
          </a:p>
        </p:txBody>
      </p:sp>
      <p:sp>
        <p:nvSpPr>
          <p:cNvPr id="3" name="Subtitle 2">
            <a:extLst>
              <a:ext uri="{FF2B5EF4-FFF2-40B4-BE49-F238E27FC236}">
                <a16:creationId xmlns:a16="http://schemas.microsoft.com/office/drawing/2014/main" id="{48B6CF59-4E5B-494D-A2F7-97ADD01E6497}"/>
              </a:ext>
            </a:extLst>
          </p:cNvPr>
          <p:cNvSpPr>
            <a:spLocks noGrp="1"/>
          </p:cNvSpPr>
          <p:nvPr>
            <p:ph type="subTitle" idx="1"/>
          </p:nvPr>
        </p:nvSpPr>
        <p:spPr>
          <a:xfrm>
            <a:off x="581194" y="5509118"/>
            <a:ext cx="10993546" cy="840661"/>
          </a:xfrm>
        </p:spPr>
        <p:txBody>
          <a:bodyPr>
            <a:normAutofit/>
          </a:bodyPr>
          <a:lstStyle/>
          <a:p>
            <a:pPr>
              <a:spcBef>
                <a:spcPts val="0"/>
              </a:spcBef>
              <a:spcAft>
                <a:spcPts val="0"/>
              </a:spcAft>
            </a:pPr>
            <a:r>
              <a:rPr lang="en-US" sz="1400" dirty="0">
                <a:solidFill>
                  <a:srgbClr val="7CEBFF"/>
                </a:solidFill>
              </a:rPr>
              <a:t>Monday October 25 – Thursday October 28, 2021</a:t>
            </a:r>
          </a:p>
          <a:p>
            <a:pPr>
              <a:spcBef>
                <a:spcPts val="0"/>
              </a:spcBef>
              <a:spcAft>
                <a:spcPts val="0"/>
              </a:spcAft>
            </a:pPr>
            <a:r>
              <a:rPr lang="en-US" sz="1400" dirty="0">
                <a:solidFill>
                  <a:srgbClr val="7CEBFF"/>
                </a:solidFill>
              </a:rPr>
              <a:t>Virtual event</a:t>
            </a:r>
          </a:p>
          <a:p>
            <a:pPr>
              <a:spcBef>
                <a:spcPts val="0"/>
              </a:spcBef>
              <a:spcAft>
                <a:spcPts val="0"/>
              </a:spcAft>
            </a:pPr>
            <a:endParaRPr lang="en-US" sz="1400" dirty="0">
              <a:solidFill>
                <a:srgbClr val="7CEBFF"/>
              </a:solidFill>
            </a:endParaRPr>
          </a:p>
        </p:txBody>
      </p:sp>
      <p:pic>
        <p:nvPicPr>
          <p:cNvPr id="5" name="Picture 4">
            <a:extLst>
              <a:ext uri="{FF2B5EF4-FFF2-40B4-BE49-F238E27FC236}">
                <a16:creationId xmlns:a16="http://schemas.microsoft.com/office/drawing/2014/main" id="{67053B0C-2BF4-49C4-93B4-3786BB427FBB}"/>
              </a:ext>
            </a:extLst>
          </p:cNvPr>
          <p:cNvPicPr>
            <a:picLocks noChangeAspect="1"/>
          </p:cNvPicPr>
          <p:nvPr/>
        </p:nvPicPr>
        <p:blipFill>
          <a:blip r:embed="rId4"/>
          <a:stretch>
            <a:fillRect/>
          </a:stretch>
        </p:blipFill>
        <p:spPr>
          <a:xfrm>
            <a:off x="8818667" y="5379762"/>
            <a:ext cx="2745093" cy="83780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5274E805-5A5F-4625-9F3D-53E7EF5A560F}"/>
              </a:ext>
            </a:extLst>
          </p:cNvPr>
          <p:cNvPicPr>
            <a:picLocks noChangeAspect="1"/>
          </p:cNvPicPr>
          <p:nvPr/>
        </p:nvPicPr>
        <p:blipFill>
          <a:blip r:embed="rId5"/>
          <a:stretch>
            <a:fillRect/>
          </a:stretch>
        </p:blipFill>
        <p:spPr>
          <a:xfrm>
            <a:off x="482600" y="788906"/>
            <a:ext cx="3799745" cy="1190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itle 1">
            <a:extLst>
              <a:ext uri="{FF2B5EF4-FFF2-40B4-BE49-F238E27FC236}">
                <a16:creationId xmlns:a16="http://schemas.microsoft.com/office/drawing/2014/main" id="{13EDA90C-2F19-41DF-8DCF-AADC43B5666B}"/>
              </a:ext>
            </a:extLst>
          </p:cNvPr>
          <p:cNvSpPr txBox="1">
            <a:spLocks/>
          </p:cNvSpPr>
          <p:nvPr/>
        </p:nvSpPr>
        <p:spPr>
          <a:xfrm>
            <a:off x="336405" y="2022974"/>
            <a:ext cx="11372994" cy="2257367"/>
          </a:xfrm>
          <a:prstGeom prst="rect">
            <a:avLst/>
          </a:prstGeom>
          <a:effectLst/>
        </p:spPr>
        <p:txBody>
          <a:bodyPr vert="horz" lIns="91440" tIns="45720" rIns="91440" bIns="45720" rtlCol="0" anchor="b">
            <a:noAutofit/>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a:solidFill>
                  <a:schemeClr val="bg1"/>
                </a:solidFill>
              </a:rPr>
              <a:t>Why You Should Consider an Oracle to Amazon RDS Migration</a:t>
            </a:r>
          </a:p>
          <a:p>
            <a:r>
              <a:rPr lang="en-US" sz="1800" b="1" dirty="0">
                <a:solidFill>
                  <a:schemeClr val="bg1"/>
                </a:solidFill>
              </a:rPr>
              <a:t>Presenter Name:  Brandon Webb</a:t>
            </a:r>
          </a:p>
          <a:p>
            <a:r>
              <a:rPr lang="en-US" sz="1800" b="1" dirty="0">
                <a:solidFill>
                  <a:schemeClr val="bg1"/>
                </a:solidFill>
              </a:rPr>
              <a:t>Presenter Title: Senior Cloud Architect</a:t>
            </a:r>
          </a:p>
          <a:p>
            <a:r>
              <a:rPr lang="en-US" sz="1800" b="1" dirty="0">
                <a:solidFill>
                  <a:schemeClr val="bg1"/>
                </a:solidFill>
              </a:rPr>
              <a:t>COMPANY: Datavail</a:t>
            </a:r>
          </a:p>
        </p:txBody>
      </p:sp>
    </p:spTree>
    <p:extLst>
      <p:ext uri="{BB962C8B-B14F-4D97-AF65-F5344CB8AC3E}">
        <p14:creationId xmlns:p14="http://schemas.microsoft.com/office/powerpoint/2010/main" val="1487700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BE8E1F-3FA6-4E0F-9852-D2511E76C02C}"/>
              </a:ext>
            </a:extLst>
          </p:cNvPr>
          <p:cNvSpPr>
            <a:spLocks noGrp="1"/>
          </p:cNvSpPr>
          <p:nvPr>
            <p:ph type="title"/>
          </p:nvPr>
        </p:nvSpPr>
        <p:spPr/>
        <p:txBody>
          <a:bodyPr/>
          <a:lstStyle/>
          <a:p>
            <a:endParaRPr lang="en-US"/>
          </a:p>
        </p:txBody>
      </p:sp>
      <p:sp>
        <p:nvSpPr>
          <p:cNvPr id="10" name="Picture Placeholder 9">
            <a:extLst>
              <a:ext uri="{FF2B5EF4-FFF2-40B4-BE49-F238E27FC236}">
                <a16:creationId xmlns:a16="http://schemas.microsoft.com/office/drawing/2014/main" id="{C8F7D423-1237-4D06-9C24-08221C2841CB}"/>
              </a:ext>
            </a:extLst>
          </p:cNvPr>
          <p:cNvSpPr>
            <a:spLocks noGrp="1"/>
          </p:cNvSpPr>
          <p:nvPr>
            <p:ph type="pic" idx="1"/>
          </p:nvPr>
        </p:nvSpPr>
        <p:spPr/>
      </p:sp>
      <p:sp>
        <p:nvSpPr>
          <p:cNvPr id="11" name="Text Placeholder 10">
            <a:extLst>
              <a:ext uri="{FF2B5EF4-FFF2-40B4-BE49-F238E27FC236}">
                <a16:creationId xmlns:a16="http://schemas.microsoft.com/office/drawing/2014/main" id="{2B1A6990-61A6-4C8D-B481-396C5BF6FEFD}"/>
              </a:ext>
            </a:extLst>
          </p:cNvPr>
          <p:cNvSpPr>
            <a:spLocks noGrp="1"/>
          </p:cNvSpPr>
          <p:nvPr>
            <p:ph type="body" sz="half" idx="2"/>
          </p:nvPr>
        </p:nvSpPr>
        <p:spPr/>
        <p:txBody>
          <a:bodyPr/>
          <a:lstStyle/>
          <a:p>
            <a:endParaRPr lang="en-US"/>
          </a:p>
        </p:txBody>
      </p:sp>
      <p:sp>
        <p:nvSpPr>
          <p:cNvPr id="4" name="Slide Number Placeholder 3">
            <a:extLst>
              <a:ext uri="{FF2B5EF4-FFF2-40B4-BE49-F238E27FC236}">
                <a16:creationId xmlns:a16="http://schemas.microsoft.com/office/drawing/2014/main" id="{ED87B944-8E68-4EF7-A4EE-199DD08788F0}"/>
              </a:ext>
            </a:extLst>
          </p:cNvPr>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5" name="Picture 4" descr="A picture containing text, person&#10;&#10;Description automatically generated">
            <a:extLst>
              <a:ext uri="{FF2B5EF4-FFF2-40B4-BE49-F238E27FC236}">
                <a16:creationId xmlns:a16="http://schemas.microsoft.com/office/drawing/2014/main" id="{B0F19631-388D-4119-B294-26A041C026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661" t="8746" r="3708" b="6229"/>
          <a:stretch/>
        </p:blipFill>
        <p:spPr>
          <a:xfrm>
            <a:off x="447816" y="599725"/>
            <a:ext cx="11290860" cy="5831056"/>
          </a:xfrm>
          <a:prstGeom prst="rect">
            <a:avLst/>
          </a:prstGeom>
        </p:spPr>
      </p:pic>
      <p:sp>
        <p:nvSpPr>
          <p:cNvPr id="6" name="Content Placeholder 2">
            <a:extLst>
              <a:ext uri="{FF2B5EF4-FFF2-40B4-BE49-F238E27FC236}">
                <a16:creationId xmlns:a16="http://schemas.microsoft.com/office/drawing/2014/main" id="{B433483D-E5D1-4641-B32F-715EB9DE70D1}"/>
              </a:ext>
            </a:extLst>
          </p:cNvPr>
          <p:cNvSpPr txBox="1">
            <a:spLocks/>
          </p:cNvSpPr>
          <p:nvPr/>
        </p:nvSpPr>
        <p:spPr>
          <a:xfrm>
            <a:off x="5934270" y="2712877"/>
            <a:ext cx="2962320" cy="2850039"/>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0"/>
              </a:spcBef>
              <a:spcAft>
                <a:spcPts val="1200"/>
              </a:spcAft>
            </a:pPr>
            <a:r>
              <a:rPr lang="en-US" sz="2400" dirty="0">
                <a:solidFill>
                  <a:schemeClr val="bg1"/>
                </a:solidFill>
              </a:rPr>
              <a:t>Licensing</a:t>
            </a:r>
          </a:p>
          <a:p>
            <a:pPr>
              <a:spcBef>
                <a:spcPts val="0"/>
              </a:spcBef>
              <a:spcAft>
                <a:spcPts val="1200"/>
              </a:spcAft>
            </a:pPr>
            <a:r>
              <a:rPr lang="en-US" sz="2400" dirty="0">
                <a:solidFill>
                  <a:schemeClr val="bg1"/>
                </a:solidFill>
              </a:rPr>
              <a:t>Patching</a:t>
            </a:r>
          </a:p>
          <a:p>
            <a:pPr>
              <a:spcBef>
                <a:spcPts val="0"/>
              </a:spcBef>
              <a:spcAft>
                <a:spcPts val="1200"/>
              </a:spcAft>
            </a:pPr>
            <a:r>
              <a:rPr lang="en-US" sz="2400" dirty="0">
                <a:solidFill>
                  <a:schemeClr val="bg1"/>
                </a:solidFill>
              </a:rPr>
              <a:t>Mistakes</a:t>
            </a:r>
          </a:p>
          <a:p>
            <a:pPr>
              <a:spcBef>
                <a:spcPts val="0"/>
              </a:spcBef>
              <a:spcAft>
                <a:spcPts val="1200"/>
              </a:spcAft>
            </a:pPr>
            <a:r>
              <a:rPr lang="en-US" sz="2400" dirty="0">
                <a:solidFill>
                  <a:schemeClr val="bg1"/>
                </a:solidFill>
              </a:rPr>
              <a:t>Bad Hardware</a:t>
            </a:r>
          </a:p>
          <a:p>
            <a:pPr>
              <a:spcBef>
                <a:spcPts val="0"/>
              </a:spcBef>
              <a:spcAft>
                <a:spcPts val="1200"/>
              </a:spcAft>
            </a:pPr>
            <a:r>
              <a:rPr lang="en-US" sz="2400" dirty="0">
                <a:solidFill>
                  <a:schemeClr val="bg1"/>
                </a:solidFill>
              </a:rPr>
              <a:t>Testing </a:t>
            </a:r>
          </a:p>
        </p:txBody>
      </p:sp>
      <p:sp>
        <p:nvSpPr>
          <p:cNvPr id="7" name="Content Placeholder 2">
            <a:extLst>
              <a:ext uri="{FF2B5EF4-FFF2-40B4-BE49-F238E27FC236}">
                <a16:creationId xmlns:a16="http://schemas.microsoft.com/office/drawing/2014/main" id="{E28DEB20-37BE-4FDF-B925-05F08FE6A304}"/>
              </a:ext>
            </a:extLst>
          </p:cNvPr>
          <p:cNvSpPr txBox="1">
            <a:spLocks/>
          </p:cNvSpPr>
          <p:nvPr/>
        </p:nvSpPr>
        <p:spPr>
          <a:xfrm>
            <a:off x="9025786" y="2712877"/>
            <a:ext cx="2558567" cy="2850039"/>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0"/>
              </a:spcBef>
              <a:spcAft>
                <a:spcPts val="1200"/>
              </a:spcAft>
            </a:pPr>
            <a:r>
              <a:rPr lang="en-US" sz="2400" dirty="0">
                <a:solidFill>
                  <a:schemeClr val="bg1"/>
                </a:solidFill>
              </a:rPr>
              <a:t>Redundancy</a:t>
            </a:r>
          </a:p>
          <a:p>
            <a:pPr>
              <a:spcBef>
                <a:spcPts val="0"/>
              </a:spcBef>
              <a:spcAft>
                <a:spcPts val="1200"/>
              </a:spcAft>
            </a:pPr>
            <a:r>
              <a:rPr lang="en-US" sz="2400" dirty="0">
                <a:solidFill>
                  <a:schemeClr val="bg1"/>
                </a:solidFill>
              </a:rPr>
              <a:t>Accounting</a:t>
            </a:r>
          </a:p>
          <a:p>
            <a:pPr>
              <a:spcBef>
                <a:spcPts val="0"/>
              </a:spcBef>
              <a:spcAft>
                <a:spcPts val="1200"/>
              </a:spcAft>
            </a:pPr>
            <a:r>
              <a:rPr lang="en-US" sz="2400" dirty="0">
                <a:solidFill>
                  <a:schemeClr val="bg1"/>
                </a:solidFill>
              </a:rPr>
              <a:t>Software</a:t>
            </a:r>
          </a:p>
          <a:p>
            <a:pPr>
              <a:spcBef>
                <a:spcPts val="0"/>
              </a:spcBef>
              <a:spcAft>
                <a:spcPts val="1200"/>
              </a:spcAft>
            </a:pPr>
            <a:r>
              <a:rPr lang="en-US" sz="2400" dirty="0">
                <a:solidFill>
                  <a:schemeClr val="bg1"/>
                </a:solidFill>
              </a:rPr>
              <a:t>Consolidate</a:t>
            </a:r>
          </a:p>
        </p:txBody>
      </p:sp>
      <p:sp>
        <p:nvSpPr>
          <p:cNvPr id="9" name="TextBox 8">
            <a:extLst>
              <a:ext uri="{FF2B5EF4-FFF2-40B4-BE49-F238E27FC236}">
                <a16:creationId xmlns:a16="http://schemas.microsoft.com/office/drawing/2014/main" id="{3B6604AD-4DB4-4C30-9705-333BE4971803}"/>
              </a:ext>
            </a:extLst>
          </p:cNvPr>
          <p:cNvSpPr txBox="1"/>
          <p:nvPr/>
        </p:nvSpPr>
        <p:spPr>
          <a:xfrm>
            <a:off x="5934270" y="1220361"/>
            <a:ext cx="4923904" cy="1224310"/>
          </a:xfrm>
          <a:prstGeom prst="rect">
            <a:avLst/>
          </a:prstGeom>
          <a:noFill/>
        </p:spPr>
        <p:txBody>
          <a:bodyPr wrap="square">
            <a:spAutoFit/>
          </a:bodyPr>
          <a:lstStyle/>
          <a:p>
            <a:pPr>
              <a:lnSpc>
                <a:spcPct val="120000"/>
              </a:lnSpc>
              <a:spcBef>
                <a:spcPct val="0"/>
              </a:spcBef>
            </a:pPr>
            <a:r>
              <a:rPr lang="en-US" sz="3200" cap="all" dirty="0">
                <a:solidFill>
                  <a:schemeClr val="bg1"/>
                </a:solidFill>
                <a:latin typeface="+mj-lt"/>
                <a:ea typeface="+mj-ea"/>
                <a:cs typeface="+mj-cs"/>
              </a:rPr>
              <a:t>WHY DO ALL THIS?...</a:t>
            </a:r>
            <a:br>
              <a:rPr lang="en-US" sz="3200" cap="all" dirty="0">
                <a:solidFill>
                  <a:schemeClr val="bg1"/>
                </a:solidFill>
                <a:latin typeface="+mj-lt"/>
                <a:ea typeface="+mj-ea"/>
                <a:cs typeface="+mj-cs"/>
              </a:rPr>
            </a:br>
            <a:r>
              <a:rPr lang="en-US" sz="3200" cap="all" dirty="0">
                <a:solidFill>
                  <a:schemeClr val="bg1"/>
                </a:solidFill>
                <a:latin typeface="+mj-lt"/>
                <a:ea typeface="+mj-ea"/>
                <a:cs typeface="+mj-cs"/>
              </a:rPr>
              <a:t>SAVINGS!</a:t>
            </a:r>
          </a:p>
        </p:txBody>
      </p:sp>
    </p:spTree>
    <p:extLst>
      <p:ext uri="{BB962C8B-B14F-4D97-AF65-F5344CB8AC3E}">
        <p14:creationId xmlns:p14="http://schemas.microsoft.com/office/powerpoint/2010/main" val="961659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D27086-1E42-4566-A1BD-E4AEF901C86F}"/>
              </a:ext>
            </a:extLst>
          </p:cNvPr>
          <p:cNvSpPr>
            <a:spLocks noGrp="1"/>
          </p:cNvSpPr>
          <p:nvPr>
            <p:ph type="title"/>
          </p:nvPr>
        </p:nvSpPr>
        <p:spPr/>
        <p:txBody>
          <a:bodyPr/>
          <a:lstStyle/>
          <a:p>
            <a:endParaRPr lang="en-US" dirty="0"/>
          </a:p>
        </p:txBody>
      </p:sp>
      <p:sp>
        <p:nvSpPr>
          <p:cNvPr id="8" name="Picture Placeholder 7">
            <a:extLst>
              <a:ext uri="{FF2B5EF4-FFF2-40B4-BE49-F238E27FC236}">
                <a16:creationId xmlns:a16="http://schemas.microsoft.com/office/drawing/2014/main" id="{AF82CCDC-9E2B-4BF4-97D9-21AE64F1CCAC}"/>
              </a:ext>
            </a:extLst>
          </p:cNvPr>
          <p:cNvSpPr>
            <a:spLocks noGrp="1"/>
          </p:cNvSpPr>
          <p:nvPr>
            <p:ph type="pic" idx="1"/>
          </p:nvPr>
        </p:nvSpPr>
        <p:spPr/>
      </p:sp>
      <p:sp>
        <p:nvSpPr>
          <p:cNvPr id="9" name="Text Placeholder 8">
            <a:extLst>
              <a:ext uri="{FF2B5EF4-FFF2-40B4-BE49-F238E27FC236}">
                <a16:creationId xmlns:a16="http://schemas.microsoft.com/office/drawing/2014/main" id="{B8FA9257-736C-4969-A978-50977CC56279}"/>
              </a:ext>
            </a:extLst>
          </p:cNvPr>
          <p:cNvSpPr>
            <a:spLocks noGrp="1"/>
          </p:cNvSpPr>
          <p:nvPr>
            <p:ph type="body" sz="half" idx="2"/>
          </p:nvPr>
        </p:nvSpPr>
        <p:spPr/>
        <p:txBody>
          <a:bodyPr/>
          <a:lstStyle/>
          <a:p>
            <a:endParaRPr lang="en-US"/>
          </a:p>
        </p:txBody>
      </p:sp>
      <p:sp>
        <p:nvSpPr>
          <p:cNvPr id="4" name="Slide Number Placeholder 3">
            <a:extLst>
              <a:ext uri="{FF2B5EF4-FFF2-40B4-BE49-F238E27FC236}">
                <a16:creationId xmlns:a16="http://schemas.microsoft.com/office/drawing/2014/main" id="{DA77FD42-2E95-4AE5-83EE-C58112894D82}"/>
              </a:ext>
            </a:extLst>
          </p:cNvPr>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5" name="Picture Placeholder 4" descr="A picture containing fish, orange&#10;&#10;Description automatically generated">
            <a:extLst>
              <a:ext uri="{FF2B5EF4-FFF2-40B4-BE49-F238E27FC236}">
                <a16:creationId xmlns:a16="http://schemas.microsoft.com/office/drawing/2014/main" id="{FE186773-A3D2-4943-BFB6-295B71B5D870}"/>
              </a:ext>
            </a:extLst>
          </p:cNvPr>
          <p:cNvPicPr>
            <a:picLocks noChangeAspect="1"/>
          </p:cNvPicPr>
          <p:nvPr/>
        </p:nvPicPr>
        <p:blipFill rotWithShape="1">
          <a:blip r:embed="rId2">
            <a:extLst>
              <a:ext uri="{28A0092B-C50C-407E-A947-70E740481C1C}">
                <a14:useLocalDpi xmlns:a14="http://schemas.microsoft.com/office/drawing/2010/main" val="0"/>
              </a:ext>
            </a:extLst>
          </a:blip>
          <a:srcRect b="8422"/>
          <a:stretch/>
        </p:blipFill>
        <p:spPr>
          <a:xfrm>
            <a:off x="419101" y="599725"/>
            <a:ext cx="11319576" cy="5831055"/>
          </a:xfrm>
          <a:prstGeom prst="rect">
            <a:avLst/>
          </a:prstGeom>
        </p:spPr>
      </p:pic>
      <p:sp>
        <p:nvSpPr>
          <p:cNvPr id="7" name="Title 2">
            <a:extLst>
              <a:ext uri="{FF2B5EF4-FFF2-40B4-BE49-F238E27FC236}">
                <a16:creationId xmlns:a16="http://schemas.microsoft.com/office/drawing/2014/main" id="{BC4353F4-A611-424A-82C6-603A122A9160}"/>
              </a:ext>
            </a:extLst>
          </p:cNvPr>
          <p:cNvSpPr txBox="1">
            <a:spLocks/>
          </p:cNvSpPr>
          <p:nvPr/>
        </p:nvSpPr>
        <p:spPr>
          <a:xfrm>
            <a:off x="685800" y="999198"/>
            <a:ext cx="3671047" cy="2891158"/>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b="1" dirty="0">
                <a:solidFill>
                  <a:srgbClr val="93040D"/>
                </a:solidFill>
              </a:rPr>
              <a:t>What's a hacker's favorite season?</a:t>
            </a:r>
          </a:p>
        </p:txBody>
      </p:sp>
    </p:spTree>
    <p:extLst>
      <p:ext uri="{BB962C8B-B14F-4D97-AF65-F5344CB8AC3E}">
        <p14:creationId xmlns:p14="http://schemas.microsoft.com/office/powerpoint/2010/main" val="2958272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7446503-E4C9-4E84-A35B-6CF46D0C9AD2}"/>
              </a:ext>
            </a:extLst>
          </p:cNvPr>
          <p:cNvSpPr>
            <a:spLocks noGrp="1"/>
          </p:cNvSpPr>
          <p:nvPr>
            <p:ph type="title"/>
          </p:nvPr>
        </p:nvSpPr>
        <p:spPr/>
        <p:txBody>
          <a:bodyPr/>
          <a:lstStyle/>
          <a:p>
            <a:endParaRPr lang="en-US"/>
          </a:p>
        </p:txBody>
      </p:sp>
      <p:sp>
        <p:nvSpPr>
          <p:cNvPr id="9" name="Picture Placeholder 8">
            <a:extLst>
              <a:ext uri="{FF2B5EF4-FFF2-40B4-BE49-F238E27FC236}">
                <a16:creationId xmlns:a16="http://schemas.microsoft.com/office/drawing/2014/main" id="{F82A78B8-81C3-4A0F-9B2A-AEC585283ABF}"/>
              </a:ext>
            </a:extLst>
          </p:cNvPr>
          <p:cNvSpPr>
            <a:spLocks noGrp="1"/>
          </p:cNvSpPr>
          <p:nvPr>
            <p:ph type="pic" idx="1"/>
          </p:nvPr>
        </p:nvSpPr>
        <p:spPr/>
      </p:sp>
      <p:sp>
        <p:nvSpPr>
          <p:cNvPr id="10" name="Text Placeholder 9">
            <a:extLst>
              <a:ext uri="{FF2B5EF4-FFF2-40B4-BE49-F238E27FC236}">
                <a16:creationId xmlns:a16="http://schemas.microsoft.com/office/drawing/2014/main" id="{F37C9EDB-4FB2-4975-9CB7-207A08BAB0C6}"/>
              </a:ext>
            </a:extLst>
          </p:cNvPr>
          <p:cNvSpPr>
            <a:spLocks noGrp="1"/>
          </p:cNvSpPr>
          <p:nvPr>
            <p:ph type="body" sz="half" idx="2"/>
          </p:nvPr>
        </p:nvSpPr>
        <p:spPr/>
        <p:txBody>
          <a:bodyPr/>
          <a:lstStyle/>
          <a:p>
            <a:endParaRPr lang="en-US"/>
          </a:p>
        </p:txBody>
      </p:sp>
      <p:sp>
        <p:nvSpPr>
          <p:cNvPr id="4" name="Slide Number Placeholder 3">
            <a:extLst>
              <a:ext uri="{FF2B5EF4-FFF2-40B4-BE49-F238E27FC236}">
                <a16:creationId xmlns:a16="http://schemas.microsoft.com/office/drawing/2014/main" id="{6F6D1697-BFED-48A9-A39D-61A117001EF7}"/>
              </a:ext>
            </a:extLst>
          </p:cNvPr>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5" name="Picture 4">
            <a:extLst>
              <a:ext uri="{FF2B5EF4-FFF2-40B4-BE49-F238E27FC236}">
                <a16:creationId xmlns:a16="http://schemas.microsoft.com/office/drawing/2014/main" id="{82DBD99C-A759-4940-980F-E4D1CD0E8DE1}"/>
              </a:ext>
            </a:extLst>
          </p:cNvPr>
          <p:cNvPicPr>
            <a:picLocks noChangeAspect="1"/>
          </p:cNvPicPr>
          <p:nvPr/>
        </p:nvPicPr>
        <p:blipFill rotWithShape="1">
          <a:blip r:embed="rId2">
            <a:extLst>
              <a:ext uri="{28A0092B-C50C-407E-A947-70E740481C1C}">
                <a14:useLocalDpi xmlns:a14="http://schemas.microsoft.com/office/drawing/2010/main" val="0"/>
              </a:ext>
            </a:extLst>
          </a:blip>
          <a:srcRect l="3662" t="-1493" r="3707" b="15040"/>
          <a:stretch/>
        </p:blipFill>
        <p:spPr>
          <a:xfrm>
            <a:off x="447816" y="501749"/>
            <a:ext cx="11290859" cy="5929032"/>
          </a:xfrm>
          <a:prstGeom prst="rect">
            <a:avLst/>
          </a:prstGeom>
        </p:spPr>
      </p:pic>
      <p:sp>
        <p:nvSpPr>
          <p:cNvPr id="6" name="Content Placeholder 2">
            <a:extLst>
              <a:ext uri="{FF2B5EF4-FFF2-40B4-BE49-F238E27FC236}">
                <a16:creationId xmlns:a16="http://schemas.microsoft.com/office/drawing/2014/main" id="{538F8199-84B2-43EA-B6A4-D0A98D3ED3C5}"/>
              </a:ext>
            </a:extLst>
          </p:cNvPr>
          <p:cNvSpPr txBox="1">
            <a:spLocks/>
          </p:cNvSpPr>
          <p:nvPr/>
        </p:nvSpPr>
        <p:spPr>
          <a:xfrm>
            <a:off x="1028700" y="1562100"/>
            <a:ext cx="4953000" cy="3009900"/>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spcAft>
                <a:spcPts val="1200"/>
              </a:spcAft>
              <a:buFont typeface="Wingdings 2" panose="05020102010507070707" pitchFamily="18" charset="2"/>
              <a:buNone/>
            </a:pPr>
            <a:r>
              <a:rPr lang="en-US" sz="8000" b="1" dirty="0">
                <a:solidFill>
                  <a:srgbClr val="93040D"/>
                </a:solidFill>
                <a:latin typeface="+mj-lt"/>
                <a:ea typeface="Tahoma" panose="020B0604030504040204" pitchFamily="34" charset="0"/>
                <a:cs typeface="Tahoma" panose="020B0604030504040204" pitchFamily="34" charset="0"/>
              </a:rPr>
              <a:t>Phishing Season!</a:t>
            </a:r>
          </a:p>
        </p:txBody>
      </p:sp>
    </p:spTree>
    <p:extLst>
      <p:ext uri="{BB962C8B-B14F-4D97-AF65-F5344CB8AC3E}">
        <p14:creationId xmlns:p14="http://schemas.microsoft.com/office/powerpoint/2010/main" val="3517942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78F48-E273-4282-8DD6-B76D0F737C7E}"/>
              </a:ext>
            </a:extLst>
          </p:cNvPr>
          <p:cNvSpPr>
            <a:spLocks noGrp="1"/>
          </p:cNvSpPr>
          <p:nvPr>
            <p:ph type="title"/>
          </p:nvPr>
        </p:nvSpPr>
        <p:spPr/>
        <p:txBody>
          <a:bodyPr/>
          <a:lstStyle/>
          <a:p>
            <a:r>
              <a:rPr lang="en-US" dirty="0"/>
              <a:t>Security</a:t>
            </a:r>
          </a:p>
        </p:txBody>
      </p:sp>
      <p:sp>
        <p:nvSpPr>
          <p:cNvPr id="3" name="Content Placeholder 2">
            <a:extLst>
              <a:ext uri="{FF2B5EF4-FFF2-40B4-BE49-F238E27FC236}">
                <a16:creationId xmlns:a16="http://schemas.microsoft.com/office/drawing/2014/main" id="{612AF6C3-3FC4-49EB-881B-B987C9870082}"/>
              </a:ext>
            </a:extLst>
          </p:cNvPr>
          <p:cNvSpPr>
            <a:spLocks noGrp="1"/>
          </p:cNvSpPr>
          <p:nvPr>
            <p:ph idx="1"/>
          </p:nvPr>
        </p:nvSpPr>
        <p:spPr/>
        <p:txBody>
          <a:bodyPr anchor="t">
            <a:normAutofit/>
          </a:bodyPr>
          <a:lstStyle/>
          <a:p>
            <a:r>
              <a:rPr lang="en-US" sz="2400" dirty="0">
                <a:solidFill>
                  <a:schemeClr val="tx1"/>
                </a:solidFill>
              </a:rPr>
              <a:t>Limited DBA User</a:t>
            </a:r>
          </a:p>
          <a:p>
            <a:r>
              <a:rPr lang="en-US" sz="2400" dirty="0">
                <a:solidFill>
                  <a:schemeClr val="tx1"/>
                </a:solidFill>
              </a:rPr>
              <a:t>Encryption</a:t>
            </a:r>
          </a:p>
          <a:p>
            <a:r>
              <a:rPr lang="en-US" sz="2400" dirty="0">
                <a:solidFill>
                  <a:schemeClr val="tx1"/>
                </a:solidFill>
              </a:rPr>
              <a:t>ACLs</a:t>
            </a:r>
          </a:p>
          <a:p>
            <a:r>
              <a:rPr lang="en-US" sz="2400" dirty="0">
                <a:solidFill>
                  <a:schemeClr val="tx1"/>
                </a:solidFill>
              </a:rPr>
              <a:t>SYS/SYSTEM Passwords</a:t>
            </a:r>
          </a:p>
          <a:p>
            <a:r>
              <a:rPr lang="en-US" sz="2400" dirty="0">
                <a:solidFill>
                  <a:schemeClr val="tx1"/>
                </a:solidFill>
              </a:rPr>
              <a:t>VPCs</a:t>
            </a:r>
          </a:p>
          <a:p>
            <a:r>
              <a:rPr lang="en-US" sz="2400" dirty="0">
                <a:solidFill>
                  <a:schemeClr val="tx1"/>
                </a:solidFill>
              </a:rPr>
              <a:t>No OS Management</a:t>
            </a:r>
          </a:p>
          <a:p>
            <a:r>
              <a:rPr lang="en-US" sz="2400" dirty="0">
                <a:solidFill>
                  <a:schemeClr val="tx1"/>
                </a:solidFill>
              </a:rPr>
              <a:t>Patching, patching, patching…</a:t>
            </a:r>
          </a:p>
        </p:txBody>
      </p:sp>
      <p:sp>
        <p:nvSpPr>
          <p:cNvPr id="4" name="Slide Number Placeholder 3">
            <a:extLst>
              <a:ext uri="{FF2B5EF4-FFF2-40B4-BE49-F238E27FC236}">
                <a16:creationId xmlns:a16="http://schemas.microsoft.com/office/drawing/2014/main" id="{62CB0A21-993A-4655-AC1C-67712B9C5D06}"/>
              </a:ext>
            </a:extLst>
          </p:cNvPr>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5" name="Picture 4">
            <a:extLst>
              <a:ext uri="{FF2B5EF4-FFF2-40B4-BE49-F238E27FC236}">
                <a16:creationId xmlns:a16="http://schemas.microsoft.com/office/drawing/2014/main" id="{FFF85913-22EE-4D15-956C-6AED1E8FC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0587" y="1882208"/>
            <a:ext cx="3923609" cy="4749165"/>
          </a:xfrm>
          <a:prstGeom prst="rect">
            <a:avLst/>
          </a:prstGeom>
        </p:spPr>
      </p:pic>
    </p:spTree>
    <p:extLst>
      <p:ext uri="{BB962C8B-B14F-4D97-AF65-F5344CB8AC3E}">
        <p14:creationId xmlns:p14="http://schemas.microsoft.com/office/powerpoint/2010/main" val="3039301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3ADF65-73F4-4E99-9436-4A1B9FFC1B62}"/>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
        <p:nvSpPr>
          <p:cNvPr id="3" name="Content Placeholder 2">
            <a:extLst>
              <a:ext uri="{FF2B5EF4-FFF2-40B4-BE49-F238E27FC236}">
                <a16:creationId xmlns:a16="http://schemas.microsoft.com/office/drawing/2014/main" id="{5E7A7345-8914-4129-ADD5-87F8C429A11A}"/>
              </a:ext>
            </a:extLst>
          </p:cNvPr>
          <p:cNvSpPr>
            <a:spLocks noGrp="1"/>
          </p:cNvSpPr>
          <p:nvPr>
            <p:ph idx="4294967295"/>
          </p:nvPr>
        </p:nvSpPr>
        <p:spPr>
          <a:xfrm>
            <a:off x="451715" y="1007390"/>
            <a:ext cx="5644285" cy="5145215"/>
          </a:xfrm>
        </p:spPr>
        <p:txBody>
          <a:bodyPr anchor="t"/>
          <a:lstStyle/>
          <a:p>
            <a:pPr marL="0" indent="0">
              <a:lnSpc>
                <a:spcPct val="110000"/>
              </a:lnSpc>
              <a:spcBef>
                <a:spcPts val="0"/>
              </a:spcBef>
              <a:spcAft>
                <a:spcPts val="1200"/>
              </a:spcAft>
              <a:buNone/>
            </a:pPr>
            <a:r>
              <a:rPr lang="en-US" sz="2400" dirty="0">
                <a:solidFill>
                  <a:schemeClr val="tx1"/>
                </a:solidFill>
              </a:rPr>
              <a:t>Amazon RDS encrypts your databases using keys you manage with the </a:t>
            </a:r>
            <a:r>
              <a:rPr lang="en-US" sz="2400" dirty="0">
                <a:solidFill>
                  <a:schemeClr val="accent2"/>
                </a:solidFill>
                <a:hlinkClick r:id="rId2">
                  <a:extLst>
                    <a:ext uri="{A12FA001-AC4F-418D-AE19-62706E023703}">
                      <ahyp:hlinkClr xmlns:ahyp="http://schemas.microsoft.com/office/drawing/2018/hyperlinkcolor" val="tx"/>
                    </a:ext>
                  </a:extLst>
                </a:hlinkClick>
              </a:rPr>
              <a:t>AWS Key Management Service (KMS)</a:t>
            </a:r>
            <a:r>
              <a:rPr lang="en-US" sz="2400" dirty="0">
                <a:solidFill>
                  <a:schemeClr val="tx1"/>
                </a:solidFill>
              </a:rPr>
              <a:t>. On a database instance running with Amazon RDS encryption, data stored at rest in the underlying storage is encrypted, as are its automated backups, read replicas, and snapshots. RDS encryption uses the industry standard AES-256 encryption algorithm to encrypt your data on the server that hosts your RDS instance.</a:t>
            </a:r>
          </a:p>
          <a:p>
            <a:endParaRPr lang="en-US" dirty="0"/>
          </a:p>
        </p:txBody>
      </p:sp>
      <p:pic>
        <p:nvPicPr>
          <p:cNvPr id="5" name="Picture Placeholder 7" descr="A picture containing text&#10;&#10;Description automatically generated">
            <a:extLst>
              <a:ext uri="{FF2B5EF4-FFF2-40B4-BE49-F238E27FC236}">
                <a16:creationId xmlns:a16="http://schemas.microsoft.com/office/drawing/2014/main" id="{FEEE3A1E-DF7E-4E58-A662-184AF38929A8}"/>
              </a:ext>
            </a:extLst>
          </p:cNvPr>
          <p:cNvPicPr>
            <a:picLocks noChangeAspect="1"/>
          </p:cNvPicPr>
          <p:nvPr/>
        </p:nvPicPr>
        <p:blipFill rotWithShape="1">
          <a:blip r:embed="rId3">
            <a:extLst>
              <a:ext uri="{28A0092B-C50C-407E-A947-70E740481C1C}">
                <a14:useLocalDpi xmlns:a14="http://schemas.microsoft.com/office/drawing/2010/main" val="0"/>
              </a:ext>
            </a:extLst>
          </a:blip>
          <a:srcRect l="23389" r="35273"/>
          <a:stretch/>
        </p:blipFill>
        <p:spPr>
          <a:xfrm>
            <a:off x="6981047" y="658115"/>
            <a:ext cx="4759238" cy="5755748"/>
          </a:xfrm>
          <a:prstGeom prst="rect">
            <a:avLst/>
          </a:prstGeom>
        </p:spPr>
      </p:pic>
    </p:spTree>
    <p:extLst>
      <p:ext uri="{BB962C8B-B14F-4D97-AF65-F5344CB8AC3E}">
        <p14:creationId xmlns:p14="http://schemas.microsoft.com/office/powerpoint/2010/main" val="3669555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1428C-CDCD-48C0-9AF2-8DE5326DCF66}"/>
              </a:ext>
            </a:extLst>
          </p:cNvPr>
          <p:cNvSpPr>
            <a:spLocks noGrp="1"/>
          </p:cNvSpPr>
          <p:nvPr>
            <p:ph type="title"/>
          </p:nvPr>
        </p:nvSpPr>
        <p:spPr/>
        <p:txBody>
          <a:bodyPr/>
          <a:lstStyle/>
          <a:p>
            <a:r>
              <a:rPr lang="en-US" dirty="0"/>
              <a:t>Benefits of AWS</a:t>
            </a:r>
          </a:p>
        </p:txBody>
      </p:sp>
      <p:sp>
        <p:nvSpPr>
          <p:cNvPr id="4" name="Slide Number Placeholder 3">
            <a:extLst>
              <a:ext uri="{FF2B5EF4-FFF2-40B4-BE49-F238E27FC236}">
                <a16:creationId xmlns:a16="http://schemas.microsoft.com/office/drawing/2014/main" id="{2704D135-01A7-460E-822F-E2BF72A2E39E}"/>
              </a:ext>
            </a:extLst>
          </p:cNvPr>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5" name="AWS - Patching" descr="AWS - Patching">
            <a:hlinkClick r:id="" action="ppaction://media"/>
            <a:extLst>
              <a:ext uri="{FF2B5EF4-FFF2-40B4-BE49-F238E27FC236}">
                <a16:creationId xmlns:a16="http://schemas.microsoft.com/office/drawing/2014/main" id="{C32D3AB5-AC56-4031-98CF-03F18EBEC1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91200" y="2603341"/>
            <a:ext cx="5964015" cy="3352800"/>
          </a:xfrm>
          <a:prstGeom prst="rect">
            <a:avLst/>
          </a:prstGeom>
        </p:spPr>
      </p:pic>
      <p:sp>
        <p:nvSpPr>
          <p:cNvPr id="7" name="TextBox 6">
            <a:extLst>
              <a:ext uri="{FF2B5EF4-FFF2-40B4-BE49-F238E27FC236}">
                <a16:creationId xmlns:a16="http://schemas.microsoft.com/office/drawing/2014/main" id="{DCEF2D3C-A844-445C-8EB6-CE2DC1E74B0F}"/>
              </a:ext>
            </a:extLst>
          </p:cNvPr>
          <p:cNvSpPr txBox="1"/>
          <p:nvPr/>
        </p:nvSpPr>
        <p:spPr>
          <a:xfrm>
            <a:off x="5661987" y="1926625"/>
            <a:ext cx="6093228" cy="565796"/>
          </a:xfrm>
          <a:prstGeom prst="rect">
            <a:avLst/>
          </a:prstGeom>
          <a:noFill/>
        </p:spPr>
        <p:txBody>
          <a:bodyPr wrap="square">
            <a:spAutoFit/>
          </a:bodyPr>
          <a:lstStyle/>
          <a:p>
            <a:pPr marL="0" indent="0">
              <a:lnSpc>
                <a:spcPct val="120000"/>
              </a:lnSpc>
              <a:spcBef>
                <a:spcPct val="0"/>
              </a:spcBef>
              <a:spcAft>
                <a:spcPts val="1200"/>
              </a:spcAft>
              <a:defRPr/>
            </a:pPr>
            <a:r>
              <a:rPr lang="en-US" sz="2800" b="1" cap="all" dirty="0">
                <a:solidFill>
                  <a:schemeClr val="accent1"/>
                </a:solidFill>
                <a:latin typeface="+mj-lt"/>
                <a:ea typeface="+mj-ea"/>
                <a:cs typeface="+mj-cs"/>
              </a:rPr>
              <a:t>Security</a:t>
            </a:r>
          </a:p>
        </p:txBody>
      </p:sp>
      <p:sp>
        <p:nvSpPr>
          <p:cNvPr id="8" name="Content Placeholder 2">
            <a:extLst>
              <a:ext uri="{FF2B5EF4-FFF2-40B4-BE49-F238E27FC236}">
                <a16:creationId xmlns:a16="http://schemas.microsoft.com/office/drawing/2014/main" id="{730C3652-90A7-4232-8E95-48F2548BEF76}"/>
              </a:ext>
            </a:extLst>
          </p:cNvPr>
          <p:cNvSpPr>
            <a:spLocks noGrp="1"/>
          </p:cNvSpPr>
          <p:nvPr>
            <p:ph idx="1"/>
          </p:nvPr>
        </p:nvSpPr>
        <p:spPr>
          <a:xfrm>
            <a:off x="581195" y="2180500"/>
            <a:ext cx="4121433" cy="3678303"/>
          </a:xfrm>
        </p:spPr>
        <p:txBody>
          <a:bodyPr anchor="t">
            <a:normAutofit/>
          </a:bodyPr>
          <a:lstStyle/>
          <a:p>
            <a:pPr>
              <a:spcBef>
                <a:spcPts val="0"/>
              </a:spcBef>
              <a:spcAft>
                <a:spcPts val="1800"/>
              </a:spcAft>
            </a:pPr>
            <a:r>
              <a:rPr lang="en-US" sz="2400" dirty="0">
                <a:solidFill>
                  <a:schemeClr val="tx1"/>
                </a:solidFill>
              </a:rPr>
              <a:t>No More Scheduling Patching</a:t>
            </a:r>
          </a:p>
          <a:p>
            <a:pPr>
              <a:spcBef>
                <a:spcPts val="0"/>
              </a:spcBef>
              <a:spcAft>
                <a:spcPts val="1800"/>
              </a:spcAft>
            </a:pPr>
            <a:r>
              <a:rPr lang="en-US" sz="2400" dirty="0">
                <a:solidFill>
                  <a:schemeClr val="tx1"/>
                </a:solidFill>
              </a:rPr>
              <a:t>You state the schedule &amp; AWS will patch the database for you</a:t>
            </a:r>
          </a:p>
        </p:txBody>
      </p:sp>
    </p:spTree>
    <p:extLst>
      <p:ext uri="{BB962C8B-B14F-4D97-AF65-F5344CB8AC3E}">
        <p14:creationId xmlns:p14="http://schemas.microsoft.com/office/powerpoint/2010/main" val="324181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2D89D-9D0A-4856-895D-4A1E33CC6C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33420" y="1885637"/>
            <a:ext cx="3920776" cy="4745736"/>
          </a:xfrm>
          <a:prstGeom prst="rect">
            <a:avLst/>
          </a:prstGeom>
        </p:spPr>
      </p:pic>
      <p:sp>
        <p:nvSpPr>
          <p:cNvPr id="2" name="Title 1">
            <a:extLst>
              <a:ext uri="{FF2B5EF4-FFF2-40B4-BE49-F238E27FC236}">
                <a16:creationId xmlns:a16="http://schemas.microsoft.com/office/drawing/2014/main" id="{67A72701-20FA-48BE-93B9-742A7EF780BE}"/>
              </a:ext>
            </a:extLst>
          </p:cNvPr>
          <p:cNvSpPr>
            <a:spLocks noGrp="1"/>
          </p:cNvSpPr>
          <p:nvPr>
            <p:ph type="title"/>
          </p:nvPr>
        </p:nvSpPr>
        <p:spPr/>
        <p:txBody>
          <a:bodyPr/>
          <a:lstStyle/>
          <a:p>
            <a:r>
              <a:rPr lang="en-US" dirty="0"/>
              <a:t>Administrative Tasks</a:t>
            </a:r>
          </a:p>
        </p:txBody>
      </p:sp>
      <p:sp>
        <p:nvSpPr>
          <p:cNvPr id="3" name="Content Placeholder 2">
            <a:extLst>
              <a:ext uri="{FF2B5EF4-FFF2-40B4-BE49-F238E27FC236}">
                <a16:creationId xmlns:a16="http://schemas.microsoft.com/office/drawing/2014/main" id="{D4CBA0E3-7DA5-4C7B-BA60-26DA7B45D5AC}"/>
              </a:ext>
            </a:extLst>
          </p:cNvPr>
          <p:cNvSpPr>
            <a:spLocks noGrp="1"/>
          </p:cNvSpPr>
          <p:nvPr>
            <p:ph idx="1"/>
          </p:nvPr>
        </p:nvSpPr>
        <p:spPr>
          <a:xfrm>
            <a:off x="581195" y="2180500"/>
            <a:ext cx="6138919" cy="3678303"/>
          </a:xfrm>
        </p:spPr>
        <p:txBody>
          <a:bodyPr anchor="t">
            <a:normAutofit/>
          </a:bodyPr>
          <a:lstStyle/>
          <a:p>
            <a:pPr>
              <a:spcBef>
                <a:spcPts val="0"/>
              </a:spcBef>
              <a:spcAft>
                <a:spcPts val="1800"/>
              </a:spcAft>
            </a:pPr>
            <a:r>
              <a:rPr lang="en-US" sz="2400" dirty="0">
                <a:solidFill>
                  <a:schemeClr val="tx1"/>
                </a:solidFill>
              </a:rPr>
              <a:t>Can I get more space?</a:t>
            </a:r>
          </a:p>
          <a:p>
            <a:pPr>
              <a:spcBef>
                <a:spcPts val="0"/>
              </a:spcBef>
              <a:spcAft>
                <a:spcPts val="1800"/>
              </a:spcAft>
            </a:pPr>
            <a:r>
              <a:rPr lang="en-US" sz="2400" dirty="0">
                <a:solidFill>
                  <a:schemeClr val="tx1"/>
                </a:solidFill>
              </a:rPr>
              <a:t>That tablespace is full again</a:t>
            </a:r>
          </a:p>
          <a:p>
            <a:pPr>
              <a:spcBef>
                <a:spcPts val="0"/>
              </a:spcBef>
              <a:spcAft>
                <a:spcPts val="1800"/>
              </a:spcAft>
            </a:pPr>
            <a:r>
              <a:rPr lang="en-US" sz="2400" dirty="0">
                <a:solidFill>
                  <a:schemeClr val="tx1"/>
                </a:solidFill>
              </a:rPr>
              <a:t>How big did you want that again...</a:t>
            </a:r>
          </a:p>
          <a:p>
            <a:pPr>
              <a:spcBef>
                <a:spcPts val="0"/>
              </a:spcBef>
              <a:spcAft>
                <a:spcPts val="1800"/>
              </a:spcAft>
            </a:pPr>
            <a:r>
              <a:rPr lang="en-US" sz="2400" dirty="0">
                <a:solidFill>
                  <a:schemeClr val="tx1"/>
                </a:solidFill>
              </a:rPr>
              <a:t>Can I be added to the database</a:t>
            </a:r>
          </a:p>
        </p:txBody>
      </p:sp>
      <p:sp>
        <p:nvSpPr>
          <p:cNvPr id="4" name="Slide Number Placeholder 3">
            <a:extLst>
              <a:ext uri="{FF2B5EF4-FFF2-40B4-BE49-F238E27FC236}">
                <a16:creationId xmlns:a16="http://schemas.microsoft.com/office/drawing/2014/main" id="{EE46FD16-C4FE-4AF7-A2A8-99196F05A306}"/>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1184736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1428C-CDCD-48C0-9AF2-8DE5326DCF66}"/>
              </a:ext>
            </a:extLst>
          </p:cNvPr>
          <p:cNvSpPr>
            <a:spLocks noGrp="1"/>
          </p:cNvSpPr>
          <p:nvPr>
            <p:ph type="title"/>
          </p:nvPr>
        </p:nvSpPr>
        <p:spPr/>
        <p:txBody>
          <a:bodyPr/>
          <a:lstStyle/>
          <a:p>
            <a:r>
              <a:rPr lang="en-US" dirty="0"/>
              <a:t>Benefits of AWS</a:t>
            </a:r>
          </a:p>
        </p:txBody>
      </p:sp>
      <p:sp>
        <p:nvSpPr>
          <p:cNvPr id="4" name="Slide Number Placeholder 3">
            <a:extLst>
              <a:ext uri="{FF2B5EF4-FFF2-40B4-BE49-F238E27FC236}">
                <a16:creationId xmlns:a16="http://schemas.microsoft.com/office/drawing/2014/main" id="{2704D135-01A7-460E-822F-E2BF72A2E39E}"/>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
        <p:nvSpPr>
          <p:cNvPr id="7" name="TextBox 6">
            <a:extLst>
              <a:ext uri="{FF2B5EF4-FFF2-40B4-BE49-F238E27FC236}">
                <a16:creationId xmlns:a16="http://schemas.microsoft.com/office/drawing/2014/main" id="{DCEF2D3C-A844-445C-8EB6-CE2DC1E74B0F}"/>
              </a:ext>
            </a:extLst>
          </p:cNvPr>
          <p:cNvSpPr txBox="1"/>
          <p:nvPr/>
        </p:nvSpPr>
        <p:spPr>
          <a:xfrm>
            <a:off x="5661987" y="1926625"/>
            <a:ext cx="6093228" cy="565796"/>
          </a:xfrm>
          <a:prstGeom prst="rect">
            <a:avLst/>
          </a:prstGeom>
          <a:noFill/>
        </p:spPr>
        <p:txBody>
          <a:bodyPr wrap="square">
            <a:spAutoFit/>
          </a:bodyPr>
          <a:lstStyle/>
          <a:p>
            <a:pPr marL="0" indent="0">
              <a:lnSpc>
                <a:spcPct val="120000"/>
              </a:lnSpc>
              <a:spcBef>
                <a:spcPct val="0"/>
              </a:spcBef>
              <a:spcAft>
                <a:spcPts val="1200"/>
              </a:spcAft>
              <a:defRPr/>
            </a:pPr>
            <a:r>
              <a:rPr lang="en-US" sz="2800" b="1" cap="all" dirty="0">
                <a:solidFill>
                  <a:schemeClr val="accent1"/>
                </a:solidFill>
                <a:latin typeface="+mj-lt"/>
                <a:ea typeface="+mj-ea"/>
                <a:cs typeface="+mj-cs"/>
              </a:rPr>
              <a:t>Administrative Tasks</a:t>
            </a:r>
          </a:p>
        </p:txBody>
      </p:sp>
      <p:sp>
        <p:nvSpPr>
          <p:cNvPr id="8" name="Content Placeholder 2">
            <a:extLst>
              <a:ext uri="{FF2B5EF4-FFF2-40B4-BE49-F238E27FC236}">
                <a16:creationId xmlns:a16="http://schemas.microsoft.com/office/drawing/2014/main" id="{730C3652-90A7-4232-8E95-48F2548BEF76}"/>
              </a:ext>
            </a:extLst>
          </p:cNvPr>
          <p:cNvSpPr>
            <a:spLocks noGrp="1"/>
          </p:cNvSpPr>
          <p:nvPr>
            <p:ph idx="1"/>
          </p:nvPr>
        </p:nvSpPr>
        <p:spPr>
          <a:xfrm>
            <a:off x="581195" y="2180500"/>
            <a:ext cx="4248499" cy="3678303"/>
          </a:xfrm>
        </p:spPr>
        <p:txBody>
          <a:bodyPr anchor="t">
            <a:normAutofit/>
          </a:bodyPr>
          <a:lstStyle/>
          <a:p>
            <a:pPr>
              <a:spcBef>
                <a:spcPts val="0"/>
              </a:spcBef>
              <a:spcAft>
                <a:spcPts val="1800"/>
              </a:spcAft>
            </a:pPr>
            <a:r>
              <a:rPr lang="en-US" sz="2400" dirty="0">
                <a:solidFill>
                  <a:schemeClr val="tx1"/>
                </a:solidFill>
              </a:rPr>
              <a:t>Configuration Management</a:t>
            </a:r>
          </a:p>
          <a:p>
            <a:pPr>
              <a:spcBef>
                <a:spcPts val="0"/>
              </a:spcBef>
              <a:spcAft>
                <a:spcPts val="1800"/>
              </a:spcAft>
            </a:pPr>
            <a:r>
              <a:rPr lang="en-US" sz="2400" dirty="0">
                <a:solidFill>
                  <a:schemeClr val="tx1"/>
                </a:solidFill>
              </a:rPr>
              <a:t>Compliance</a:t>
            </a:r>
          </a:p>
          <a:p>
            <a:pPr>
              <a:spcBef>
                <a:spcPts val="0"/>
              </a:spcBef>
              <a:spcAft>
                <a:spcPts val="1800"/>
              </a:spcAft>
            </a:pPr>
            <a:r>
              <a:rPr lang="en-US" sz="2400" dirty="0">
                <a:solidFill>
                  <a:schemeClr val="tx1"/>
                </a:solidFill>
              </a:rPr>
              <a:t>Standardization</a:t>
            </a:r>
          </a:p>
          <a:p>
            <a:pPr>
              <a:spcBef>
                <a:spcPts val="0"/>
              </a:spcBef>
              <a:spcAft>
                <a:spcPts val="1800"/>
              </a:spcAft>
            </a:pPr>
            <a:r>
              <a:rPr lang="en-US" sz="2400" dirty="0">
                <a:solidFill>
                  <a:schemeClr val="tx1"/>
                </a:solidFill>
              </a:rPr>
              <a:t>Knowledge Transfer </a:t>
            </a:r>
          </a:p>
          <a:p>
            <a:pPr>
              <a:spcBef>
                <a:spcPts val="0"/>
              </a:spcBef>
              <a:spcAft>
                <a:spcPts val="1800"/>
              </a:spcAft>
            </a:pPr>
            <a:r>
              <a:rPr lang="en-US" sz="2400" dirty="0">
                <a:solidFill>
                  <a:schemeClr val="accent2"/>
                </a:solidFill>
                <a:hlinkClick r:id="rId4">
                  <a:extLst>
                    <a:ext uri="{A12FA001-AC4F-418D-AE19-62706E023703}">
                      <ahyp:hlinkClr xmlns:ahyp="http://schemas.microsoft.com/office/drawing/2018/hyperlinkcolor" val="tx"/>
                    </a:ext>
                  </a:extLst>
                </a:hlinkClick>
              </a:rPr>
              <a:t>Code Pipeline</a:t>
            </a:r>
            <a:endParaRPr lang="en-US" sz="2400" dirty="0">
              <a:solidFill>
                <a:schemeClr val="accent2"/>
              </a:solidFill>
            </a:endParaRPr>
          </a:p>
        </p:txBody>
      </p:sp>
      <p:pic>
        <p:nvPicPr>
          <p:cNvPr id="9" name="AWS - Storage" descr="AWS - Storage">
            <a:hlinkClick r:id="" action="ppaction://media"/>
            <a:extLst>
              <a:ext uri="{FF2B5EF4-FFF2-40B4-BE49-F238E27FC236}">
                <a16:creationId xmlns:a16="http://schemas.microsoft.com/office/drawing/2014/main" id="{6DEF8619-44EB-43CF-B542-C9D960B7116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78365" y="2492421"/>
            <a:ext cx="5028180" cy="4210448"/>
          </a:xfrm>
          <a:prstGeom prst="rect">
            <a:avLst/>
          </a:prstGeom>
        </p:spPr>
      </p:pic>
    </p:spTree>
    <p:extLst>
      <p:ext uri="{BB962C8B-B14F-4D97-AF65-F5344CB8AC3E}">
        <p14:creationId xmlns:p14="http://schemas.microsoft.com/office/powerpoint/2010/main" val="73926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on a bench&#10;&#10;Description automatically generated with medium confidence">
            <a:extLst>
              <a:ext uri="{FF2B5EF4-FFF2-40B4-BE49-F238E27FC236}">
                <a16:creationId xmlns:a16="http://schemas.microsoft.com/office/drawing/2014/main" id="{22F74B86-9FF4-4CE0-9D1C-173229993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3420" y="1885637"/>
            <a:ext cx="3920776" cy="4745736"/>
          </a:xfrm>
          <a:prstGeom prst="rect">
            <a:avLst/>
          </a:prstGeom>
        </p:spPr>
      </p:pic>
      <p:sp>
        <p:nvSpPr>
          <p:cNvPr id="2" name="Title 1">
            <a:extLst>
              <a:ext uri="{FF2B5EF4-FFF2-40B4-BE49-F238E27FC236}">
                <a16:creationId xmlns:a16="http://schemas.microsoft.com/office/drawing/2014/main" id="{94766162-C529-490F-957B-6A25003DC8DA}"/>
              </a:ext>
            </a:extLst>
          </p:cNvPr>
          <p:cNvSpPr>
            <a:spLocks noGrp="1"/>
          </p:cNvSpPr>
          <p:nvPr>
            <p:ph type="title"/>
          </p:nvPr>
        </p:nvSpPr>
        <p:spPr/>
        <p:txBody>
          <a:bodyPr/>
          <a:lstStyle/>
          <a:p>
            <a:r>
              <a:rPr lang="en-US" dirty="0"/>
              <a:t>Availability</a:t>
            </a:r>
          </a:p>
        </p:txBody>
      </p:sp>
      <p:sp>
        <p:nvSpPr>
          <p:cNvPr id="3" name="Content Placeholder 2">
            <a:extLst>
              <a:ext uri="{FF2B5EF4-FFF2-40B4-BE49-F238E27FC236}">
                <a16:creationId xmlns:a16="http://schemas.microsoft.com/office/drawing/2014/main" id="{CC86715D-A48D-42A5-BA6E-23691F19C3BA}"/>
              </a:ext>
            </a:extLst>
          </p:cNvPr>
          <p:cNvSpPr>
            <a:spLocks noGrp="1"/>
          </p:cNvSpPr>
          <p:nvPr>
            <p:ph idx="1"/>
          </p:nvPr>
        </p:nvSpPr>
        <p:spPr>
          <a:xfrm>
            <a:off x="581196" y="2180501"/>
            <a:ext cx="5703226" cy="2158744"/>
          </a:xfrm>
        </p:spPr>
        <p:txBody>
          <a:bodyPr anchor="t">
            <a:normAutofit/>
          </a:bodyPr>
          <a:lstStyle/>
          <a:p>
            <a:pPr>
              <a:spcBef>
                <a:spcPts val="0"/>
              </a:spcBef>
              <a:spcAft>
                <a:spcPts val="1200"/>
              </a:spcAft>
            </a:pPr>
            <a:r>
              <a:rPr lang="en-US" sz="2400" dirty="0">
                <a:solidFill>
                  <a:schemeClr val="tx1"/>
                </a:solidFill>
              </a:rPr>
              <a:t>Standby Management</a:t>
            </a:r>
          </a:p>
          <a:p>
            <a:pPr>
              <a:spcBef>
                <a:spcPts val="0"/>
              </a:spcBef>
              <a:spcAft>
                <a:spcPts val="1200"/>
              </a:spcAft>
            </a:pPr>
            <a:r>
              <a:rPr lang="en-US" sz="2400" dirty="0">
                <a:solidFill>
                  <a:schemeClr val="tx1"/>
                </a:solidFill>
              </a:rPr>
              <a:t>Cloud Endure</a:t>
            </a:r>
          </a:p>
          <a:p>
            <a:pPr>
              <a:spcBef>
                <a:spcPts val="0"/>
              </a:spcBef>
              <a:spcAft>
                <a:spcPts val="1200"/>
              </a:spcAft>
            </a:pPr>
            <a:r>
              <a:rPr lang="en-US" sz="2400" dirty="0">
                <a:solidFill>
                  <a:schemeClr val="tx1"/>
                </a:solidFill>
              </a:rPr>
              <a:t>DMS (Data Migration Service)</a:t>
            </a:r>
          </a:p>
          <a:p>
            <a:pPr>
              <a:spcBef>
                <a:spcPts val="0"/>
              </a:spcBef>
              <a:spcAft>
                <a:spcPts val="1200"/>
              </a:spcAft>
            </a:pPr>
            <a:r>
              <a:rPr lang="en-US" sz="2400" dirty="0">
                <a:solidFill>
                  <a:schemeClr val="tx1"/>
                </a:solidFill>
              </a:rPr>
              <a:t>Golden Gate</a:t>
            </a:r>
          </a:p>
        </p:txBody>
      </p:sp>
      <p:sp>
        <p:nvSpPr>
          <p:cNvPr id="4" name="Slide Number Placeholder 3">
            <a:extLst>
              <a:ext uri="{FF2B5EF4-FFF2-40B4-BE49-F238E27FC236}">
                <a16:creationId xmlns:a16="http://schemas.microsoft.com/office/drawing/2014/main" id="{F27159C0-1AA5-4634-AEB0-FC0EF45D0D81}"/>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
        <p:nvSpPr>
          <p:cNvPr id="6" name="TextBox 5">
            <a:extLst>
              <a:ext uri="{FF2B5EF4-FFF2-40B4-BE49-F238E27FC236}">
                <a16:creationId xmlns:a16="http://schemas.microsoft.com/office/drawing/2014/main" id="{C6B5215B-7696-453A-A3F8-295E55478E9F}"/>
              </a:ext>
            </a:extLst>
          </p:cNvPr>
          <p:cNvSpPr txBox="1"/>
          <p:nvPr/>
        </p:nvSpPr>
        <p:spPr>
          <a:xfrm>
            <a:off x="7865473" y="2009624"/>
            <a:ext cx="3888723" cy="1046440"/>
          </a:xfrm>
          <a:prstGeom prst="rect">
            <a:avLst/>
          </a:prstGeom>
          <a:noFill/>
        </p:spPr>
        <p:txBody>
          <a:bodyPr wrap="square">
            <a:spAutoFit/>
          </a:bodyPr>
          <a:lstStyle/>
          <a:p>
            <a:pPr marL="0" indent="0">
              <a:buNone/>
            </a:pPr>
            <a:r>
              <a:rPr lang="en-US" sz="3100" i="1" dirty="0"/>
              <a:t>“After All, No One Enjoys being Stood Up” 	</a:t>
            </a:r>
          </a:p>
        </p:txBody>
      </p:sp>
    </p:spTree>
    <p:extLst>
      <p:ext uri="{BB962C8B-B14F-4D97-AF65-F5344CB8AC3E}">
        <p14:creationId xmlns:p14="http://schemas.microsoft.com/office/powerpoint/2010/main" val="2828690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1428C-CDCD-48C0-9AF2-8DE5326DCF66}"/>
              </a:ext>
            </a:extLst>
          </p:cNvPr>
          <p:cNvSpPr>
            <a:spLocks noGrp="1"/>
          </p:cNvSpPr>
          <p:nvPr>
            <p:ph type="title"/>
          </p:nvPr>
        </p:nvSpPr>
        <p:spPr/>
        <p:txBody>
          <a:bodyPr/>
          <a:lstStyle/>
          <a:p>
            <a:r>
              <a:rPr lang="en-US" dirty="0"/>
              <a:t>Benefits of AWS</a:t>
            </a:r>
          </a:p>
        </p:txBody>
      </p:sp>
      <p:sp>
        <p:nvSpPr>
          <p:cNvPr id="4" name="Slide Number Placeholder 3">
            <a:extLst>
              <a:ext uri="{FF2B5EF4-FFF2-40B4-BE49-F238E27FC236}">
                <a16:creationId xmlns:a16="http://schemas.microsoft.com/office/drawing/2014/main" id="{2704D135-01A7-460E-822F-E2BF72A2E39E}"/>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
        <p:nvSpPr>
          <p:cNvPr id="7" name="TextBox 6">
            <a:extLst>
              <a:ext uri="{FF2B5EF4-FFF2-40B4-BE49-F238E27FC236}">
                <a16:creationId xmlns:a16="http://schemas.microsoft.com/office/drawing/2014/main" id="{DCEF2D3C-A844-445C-8EB6-CE2DC1E74B0F}"/>
              </a:ext>
            </a:extLst>
          </p:cNvPr>
          <p:cNvSpPr txBox="1"/>
          <p:nvPr/>
        </p:nvSpPr>
        <p:spPr>
          <a:xfrm>
            <a:off x="5661987" y="1926625"/>
            <a:ext cx="6093228" cy="565796"/>
          </a:xfrm>
          <a:prstGeom prst="rect">
            <a:avLst/>
          </a:prstGeom>
          <a:noFill/>
        </p:spPr>
        <p:txBody>
          <a:bodyPr wrap="square">
            <a:spAutoFit/>
          </a:bodyPr>
          <a:lstStyle/>
          <a:p>
            <a:pPr marL="0" indent="0">
              <a:lnSpc>
                <a:spcPct val="120000"/>
              </a:lnSpc>
              <a:spcBef>
                <a:spcPct val="0"/>
              </a:spcBef>
              <a:spcAft>
                <a:spcPts val="1200"/>
              </a:spcAft>
              <a:defRPr/>
            </a:pPr>
            <a:r>
              <a:rPr lang="en-US" sz="2800" b="1" cap="all" dirty="0">
                <a:solidFill>
                  <a:schemeClr val="accent1"/>
                </a:solidFill>
                <a:latin typeface="+mj-lt"/>
                <a:ea typeface="+mj-ea"/>
                <a:cs typeface="+mj-cs"/>
              </a:rPr>
              <a:t>Availability</a:t>
            </a:r>
          </a:p>
        </p:txBody>
      </p:sp>
      <p:sp>
        <p:nvSpPr>
          <p:cNvPr id="8" name="Content Placeholder 2">
            <a:extLst>
              <a:ext uri="{FF2B5EF4-FFF2-40B4-BE49-F238E27FC236}">
                <a16:creationId xmlns:a16="http://schemas.microsoft.com/office/drawing/2014/main" id="{730C3652-90A7-4232-8E95-48F2548BEF76}"/>
              </a:ext>
            </a:extLst>
          </p:cNvPr>
          <p:cNvSpPr>
            <a:spLocks noGrp="1"/>
          </p:cNvSpPr>
          <p:nvPr>
            <p:ph idx="1"/>
          </p:nvPr>
        </p:nvSpPr>
        <p:spPr>
          <a:xfrm>
            <a:off x="581196" y="2180500"/>
            <a:ext cx="4092404" cy="3678303"/>
          </a:xfrm>
        </p:spPr>
        <p:txBody>
          <a:bodyPr anchor="t">
            <a:normAutofit/>
          </a:bodyPr>
          <a:lstStyle/>
          <a:p>
            <a:pPr>
              <a:spcBef>
                <a:spcPts val="0"/>
              </a:spcBef>
              <a:spcAft>
                <a:spcPts val="1800"/>
              </a:spcAft>
            </a:pPr>
            <a:r>
              <a:rPr lang="en-US" sz="2400" dirty="0">
                <a:solidFill>
                  <a:schemeClr val="tx1"/>
                </a:solidFill>
              </a:rPr>
              <a:t>Standby Management done by AWS</a:t>
            </a:r>
          </a:p>
          <a:p>
            <a:pPr>
              <a:spcBef>
                <a:spcPts val="0"/>
              </a:spcBef>
              <a:spcAft>
                <a:spcPts val="1800"/>
              </a:spcAft>
            </a:pPr>
            <a:r>
              <a:rPr lang="en-US" sz="2400" dirty="0">
                <a:solidFill>
                  <a:schemeClr val="tx1"/>
                </a:solidFill>
              </a:rPr>
              <a:t>No more lagging/unknowns</a:t>
            </a:r>
          </a:p>
          <a:p>
            <a:pPr>
              <a:spcBef>
                <a:spcPts val="0"/>
              </a:spcBef>
              <a:spcAft>
                <a:spcPts val="1800"/>
              </a:spcAft>
            </a:pPr>
            <a:r>
              <a:rPr lang="en-US" sz="2400" dirty="0">
                <a:solidFill>
                  <a:schemeClr val="tx1"/>
                </a:solidFill>
              </a:rPr>
              <a:t>Zone Preference/Region Solutions</a:t>
            </a:r>
          </a:p>
        </p:txBody>
      </p:sp>
      <p:pic>
        <p:nvPicPr>
          <p:cNvPr id="11" name="AWS - Availability" descr="AWS - Availability">
            <a:hlinkClick r:id="" action="ppaction://media"/>
            <a:extLst>
              <a:ext uri="{FF2B5EF4-FFF2-40B4-BE49-F238E27FC236}">
                <a16:creationId xmlns:a16="http://schemas.microsoft.com/office/drawing/2014/main" id="{B7D18844-A740-4F47-93C6-010B0F9452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78366" y="2703090"/>
            <a:ext cx="5976850" cy="2016191"/>
          </a:xfrm>
          <a:prstGeom prst="rect">
            <a:avLst/>
          </a:prstGeom>
        </p:spPr>
      </p:pic>
    </p:spTree>
    <p:extLst>
      <p:ext uri="{BB962C8B-B14F-4D97-AF65-F5344CB8AC3E}">
        <p14:creationId xmlns:p14="http://schemas.microsoft.com/office/powerpoint/2010/main" val="139107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9A421166-2996-41A7-B094-AE5316F34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6"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11" name="Picture 10">
            <a:extLst>
              <a:ext uri="{FF2B5EF4-FFF2-40B4-BE49-F238E27FC236}">
                <a16:creationId xmlns:a16="http://schemas.microsoft.com/office/drawing/2014/main" id="{021EF587-95FF-4535-8C68-D5D4531F6986}"/>
              </a:ext>
            </a:extLst>
          </p:cNvPr>
          <p:cNvPicPr>
            <a:picLocks noChangeAspect="1"/>
          </p:cNvPicPr>
          <p:nvPr/>
        </p:nvPicPr>
        <p:blipFill>
          <a:blip r:embed="rId3"/>
          <a:stretch>
            <a:fillRect/>
          </a:stretch>
        </p:blipFill>
        <p:spPr>
          <a:xfrm>
            <a:off x="8349533" y="4558748"/>
            <a:ext cx="3125315" cy="89452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CBA8430-E6E2-4C83-9F31-6264A7D056B3}"/>
              </a:ext>
            </a:extLst>
          </p:cNvPr>
          <p:cNvPicPr>
            <a:picLocks noChangeAspect="1"/>
          </p:cNvPicPr>
          <p:nvPr/>
        </p:nvPicPr>
        <p:blipFill>
          <a:blip r:embed="rId4"/>
          <a:stretch>
            <a:fillRect/>
          </a:stretch>
        </p:blipFill>
        <p:spPr>
          <a:xfrm>
            <a:off x="8296274" y="1068017"/>
            <a:ext cx="3178573" cy="102519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C6F83B5-14E4-435D-BC35-246CD1F26A6F}"/>
              </a:ext>
            </a:extLst>
          </p:cNvPr>
          <p:cNvSpPr txBox="1"/>
          <p:nvPr/>
        </p:nvSpPr>
        <p:spPr>
          <a:xfrm>
            <a:off x="8547652" y="2517913"/>
            <a:ext cx="2451239" cy="523220"/>
          </a:xfrm>
          <a:prstGeom prst="rect">
            <a:avLst/>
          </a:prstGeom>
          <a:noFill/>
        </p:spPr>
        <p:txBody>
          <a:bodyPr wrap="square" rtlCol="0">
            <a:spAutoFit/>
          </a:bodyPr>
          <a:lstStyle/>
          <a:p>
            <a:pPr algn="ctr"/>
            <a:r>
              <a:rPr lang="en-US" sz="2800" dirty="0">
                <a:solidFill>
                  <a:schemeClr val="bg1"/>
                </a:solidFill>
              </a:rPr>
              <a:t>THANK YOU</a:t>
            </a:r>
          </a:p>
        </p:txBody>
      </p:sp>
      <p:sp>
        <p:nvSpPr>
          <p:cNvPr id="7" name="Title 6">
            <a:extLst>
              <a:ext uri="{FF2B5EF4-FFF2-40B4-BE49-F238E27FC236}">
                <a16:creationId xmlns:a16="http://schemas.microsoft.com/office/drawing/2014/main" id="{2E1FF93B-F5C6-4DBB-A8DA-DB1327CC84CF}"/>
              </a:ext>
            </a:extLst>
          </p:cNvPr>
          <p:cNvSpPr>
            <a:spLocks noGrp="1"/>
          </p:cNvSpPr>
          <p:nvPr>
            <p:ph type="ctrTitle"/>
          </p:nvPr>
        </p:nvSpPr>
        <p:spPr>
          <a:xfrm>
            <a:off x="581192" y="1020431"/>
            <a:ext cx="10993549" cy="762933"/>
          </a:xfrm>
        </p:spPr>
        <p:txBody>
          <a:bodyPr>
            <a:normAutofit/>
          </a:bodyPr>
          <a:lstStyle/>
          <a:p>
            <a:r>
              <a:rPr lang="en-US" sz="4400" dirty="0"/>
              <a:t>Save The DATE</a:t>
            </a:r>
          </a:p>
        </p:txBody>
      </p:sp>
      <p:sp>
        <p:nvSpPr>
          <p:cNvPr id="32" name="Rectangle 31">
            <a:extLst>
              <a:ext uri="{FF2B5EF4-FFF2-40B4-BE49-F238E27FC236}">
                <a16:creationId xmlns:a16="http://schemas.microsoft.com/office/drawing/2014/main" id="{B4ED882A-8EF4-4F12-AAC6-DA94420D2C9C}"/>
              </a:ext>
            </a:extLst>
          </p:cNvPr>
          <p:cNvSpPr/>
          <p:nvPr/>
        </p:nvSpPr>
        <p:spPr>
          <a:xfrm>
            <a:off x="303456" y="2184013"/>
            <a:ext cx="6096000" cy="1692771"/>
          </a:xfrm>
          <a:prstGeom prst="rect">
            <a:avLst/>
          </a:prstGeom>
        </p:spPr>
        <p:txBody>
          <a:bodyPr>
            <a:spAutoFit/>
          </a:bodyPr>
          <a:lstStyle/>
          <a:p>
            <a:pPr marL="285750" indent="-285750">
              <a:buFont typeface="Arial" panose="020B0604020202020204" pitchFamily="34" charset="0"/>
              <a:buChar char="•"/>
            </a:pPr>
            <a:r>
              <a:rPr lang="en-US" sz="3200" dirty="0">
                <a:solidFill>
                  <a:schemeClr val="accent2"/>
                </a:solidFill>
                <a:latin typeface="Arial Narrow" panose="020B0606020202030204" pitchFamily="34" charset="0"/>
              </a:rPr>
              <a:t>MOUS 2022</a:t>
            </a:r>
          </a:p>
          <a:p>
            <a:pPr lvl="1"/>
            <a:r>
              <a:rPr lang="en-US" sz="2400" dirty="0"/>
              <a:t> October 26, 2022</a:t>
            </a:r>
          </a:p>
          <a:p>
            <a:pPr lvl="1"/>
            <a:r>
              <a:rPr lang="en-US" sz="2400" dirty="0"/>
              <a:t> Schoolcraft College - VisTaTech Center, </a:t>
            </a:r>
          </a:p>
          <a:p>
            <a:pPr lvl="1"/>
            <a:r>
              <a:rPr lang="en-US" sz="2400" dirty="0"/>
              <a:t>18600 Haggerty Rd, Livonia, MI</a:t>
            </a:r>
          </a:p>
        </p:txBody>
      </p:sp>
      <p:pic>
        <p:nvPicPr>
          <p:cNvPr id="34" name="Picture 33">
            <a:extLst>
              <a:ext uri="{FF2B5EF4-FFF2-40B4-BE49-F238E27FC236}">
                <a16:creationId xmlns:a16="http://schemas.microsoft.com/office/drawing/2014/main" id="{C8763A84-000F-466F-8695-9BE802C58856}"/>
              </a:ext>
            </a:extLst>
          </p:cNvPr>
          <p:cNvPicPr>
            <a:picLocks noChangeAspect="1"/>
          </p:cNvPicPr>
          <p:nvPr/>
        </p:nvPicPr>
        <p:blipFill>
          <a:blip r:embed="rId3"/>
          <a:stretch>
            <a:fillRect/>
          </a:stretch>
        </p:blipFill>
        <p:spPr>
          <a:xfrm>
            <a:off x="2930656" y="2266009"/>
            <a:ext cx="1219200" cy="393192"/>
          </a:xfrm>
          <a:prstGeom prst="rect">
            <a:avLst/>
          </a:prstGeom>
        </p:spPr>
      </p:pic>
      <p:sp>
        <p:nvSpPr>
          <p:cNvPr id="18" name="Subtitle 2">
            <a:extLst>
              <a:ext uri="{FF2B5EF4-FFF2-40B4-BE49-F238E27FC236}">
                <a16:creationId xmlns:a16="http://schemas.microsoft.com/office/drawing/2014/main" id="{C40AD85C-E5A2-4C7D-8BAE-7EA83A459583}"/>
              </a:ext>
            </a:extLst>
          </p:cNvPr>
          <p:cNvSpPr txBox="1">
            <a:spLocks/>
          </p:cNvSpPr>
          <p:nvPr/>
        </p:nvSpPr>
        <p:spPr>
          <a:xfrm>
            <a:off x="8296275" y="3505095"/>
            <a:ext cx="3081576" cy="743809"/>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r>
              <a:rPr lang="en-US">
                <a:solidFill>
                  <a:schemeClr val="bg1"/>
                </a:solidFill>
                <a:hlinkClick r:id="rId5">
                  <a:extLst>
                    <a:ext uri="{A12FA001-AC4F-418D-AE19-62706E023703}">
                      <ahyp:hlinkClr xmlns:ahyp="http://schemas.microsoft.com/office/drawing/2018/hyperlinkcolor" val="tx"/>
                    </a:ext>
                  </a:extLst>
                </a:hlinkClick>
              </a:rPr>
              <a:t>WWW.MOUS.US</a:t>
            </a:r>
            <a:endParaRPr lang="en-US">
              <a:solidFill>
                <a:schemeClr val="bg1"/>
              </a:solidFill>
            </a:endParaRPr>
          </a:p>
          <a:p>
            <a:endParaRPr lang="en-US">
              <a:solidFill>
                <a:schemeClr val="bg2"/>
              </a:solidFill>
            </a:endParaRPr>
          </a:p>
          <a:p>
            <a:endParaRPr lang="en-US">
              <a:solidFill>
                <a:schemeClr val="bg2"/>
              </a:solidFill>
            </a:endParaRPr>
          </a:p>
          <a:p>
            <a:endParaRPr lang="en-US" dirty="0">
              <a:solidFill>
                <a:schemeClr val="bg2"/>
              </a:solidFill>
            </a:endParaRPr>
          </a:p>
        </p:txBody>
      </p:sp>
    </p:spTree>
    <p:extLst>
      <p:ext uri="{BB962C8B-B14F-4D97-AF65-F5344CB8AC3E}">
        <p14:creationId xmlns:p14="http://schemas.microsoft.com/office/powerpoint/2010/main" val="1307750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88D6E3-1265-412A-9030-F7C9A47819F2}"/>
              </a:ext>
            </a:extLst>
          </p:cNvPr>
          <p:cNvSpPr>
            <a:spLocks noGrp="1"/>
          </p:cNvSpPr>
          <p:nvPr>
            <p:ph type="title"/>
          </p:nvPr>
        </p:nvSpPr>
        <p:spPr/>
        <p:txBody>
          <a:bodyPr/>
          <a:lstStyle/>
          <a:p>
            <a:r>
              <a:rPr lang="en-US" dirty="0"/>
              <a:t>Database Migration Service</a:t>
            </a:r>
          </a:p>
        </p:txBody>
      </p:sp>
      <p:sp>
        <p:nvSpPr>
          <p:cNvPr id="4" name="Slide Number Placeholder 3">
            <a:extLst>
              <a:ext uri="{FF2B5EF4-FFF2-40B4-BE49-F238E27FC236}">
                <a16:creationId xmlns:a16="http://schemas.microsoft.com/office/drawing/2014/main" id="{A9C5B07F-AA57-40F2-B666-70D53835EC94}"/>
              </a:ext>
            </a:extLst>
          </p:cNvPr>
          <p:cNvSpPr>
            <a:spLocks noGrp="1"/>
          </p:cNvSpPr>
          <p:nvPr>
            <p:ph type="sldNum" sz="quarter" idx="12"/>
          </p:nvPr>
        </p:nvSpPr>
        <p:spPr/>
        <p:txBody>
          <a:bodyPr/>
          <a:lstStyle/>
          <a:p>
            <a:fld id="{D57F1E4F-1CFF-5643-939E-217C01CDF565}" type="slidenum">
              <a:rPr lang="en-US" smtClean="0"/>
              <a:pPr/>
              <a:t>20</a:t>
            </a:fld>
            <a:endParaRPr lang="en-US" dirty="0"/>
          </a:p>
        </p:txBody>
      </p:sp>
      <p:pic>
        <p:nvPicPr>
          <p:cNvPr id="9" name="Picture 8" descr="A picture containing diagram&#10;&#10;Description automatically generated">
            <a:extLst>
              <a:ext uri="{FF2B5EF4-FFF2-40B4-BE49-F238E27FC236}">
                <a16:creationId xmlns:a16="http://schemas.microsoft.com/office/drawing/2014/main" id="{035ACBD3-B737-4CF2-971F-2E98E5A976AE}"/>
              </a:ext>
            </a:extLst>
          </p:cNvPr>
          <p:cNvPicPr>
            <a:picLocks noChangeAspect="1"/>
          </p:cNvPicPr>
          <p:nvPr/>
        </p:nvPicPr>
        <p:blipFill rotWithShape="1">
          <a:blip r:embed="rId2">
            <a:extLst>
              <a:ext uri="{28A0092B-C50C-407E-A947-70E740481C1C}">
                <a14:useLocalDpi xmlns:a14="http://schemas.microsoft.com/office/drawing/2010/main" val="0"/>
              </a:ext>
            </a:extLst>
          </a:blip>
          <a:srcRect l="932" t="327" r="587" b="-228"/>
          <a:stretch/>
        </p:blipFill>
        <p:spPr>
          <a:xfrm>
            <a:off x="1041115" y="1900718"/>
            <a:ext cx="10109771" cy="4510356"/>
          </a:xfrm>
          <a:prstGeom prst="rect">
            <a:avLst/>
          </a:prstGeom>
        </p:spPr>
      </p:pic>
      <p:sp>
        <p:nvSpPr>
          <p:cNvPr id="7" name="TextBox 6">
            <a:extLst>
              <a:ext uri="{FF2B5EF4-FFF2-40B4-BE49-F238E27FC236}">
                <a16:creationId xmlns:a16="http://schemas.microsoft.com/office/drawing/2014/main" id="{380FD2E0-FA77-4228-9259-35063E380FAB}"/>
              </a:ext>
            </a:extLst>
          </p:cNvPr>
          <p:cNvSpPr txBox="1"/>
          <p:nvPr/>
        </p:nvSpPr>
        <p:spPr>
          <a:xfrm>
            <a:off x="581192" y="778554"/>
            <a:ext cx="2363486" cy="430502"/>
          </a:xfrm>
          <a:prstGeom prst="rect">
            <a:avLst/>
          </a:prstGeom>
          <a:noFill/>
        </p:spPr>
        <p:txBody>
          <a:bodyPr wrap="square">
            <a:spAutoFit/>
          </a:bodyPr>
          <a:lstStyle/>
          <a:p>
            <a:pPr marL="0" indent="0">
              <a:lnSpc>
                <a:spcPct val="120000"/>
              </a:lnSpc>
              <a:spcAft>
                <a:spcPts val="1200"/>
              </a:spcAft>
              <a:buNone/>
              <a:defRPr/>
            </a:pPr>
            <a:r>
              <a:rPr lang="en-US" sz="2000" cap="all" dirty="0">
                <a:solidFill>
                  <a:schemeClr val="accent3"/>
                </a:solidFill>
                <a:latin typeface="+mj-lt"/>
                <a:ea typeface="+mj-ea"/>
                <a:cs typeface="+mj-cs"/>
              </a:rPr>
              <a:t>Benefits of AWS</a:t>
            </a:r>
          </a:p>
        </p:txBody>
      </p:sp>
    </p:spTree>
    <p:extLst>
      <p:ext uri="{BB962C8B-B14F-4D97-AF65-F5344CB8AC3E}">
        <p14:creationId xmlns:p14="http://schemas.microsoft.com/office/powerpoint/2010/main" val="531482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8037F-9A38-416F-B084-8173F08AEEAD}"/>
              </a:ext>
            </a:extLst>
          </p:cNvPr>
          <p:cNvSpPr>
            <a:spLocks noGrp="1"/>
          </p:cNvSpPr>
          <p:nvPr>
            <p:ph type="title"/>
          </p:nvPr>
        </p:nvSpPr>
        <p:spPr/>
        <p:txBody>
          <a:bodyPr/>
          <a:lstStyle/>
          <a:p>
            <a:r>
              <a:rPr lang="en-US" dirty="0"/>
              <a:t>Schema Conversion Tool</a:t>
            </a:r>
          </a:p>
        </p:txBody>
      </p:sp>
      <p:sp>
        <p:nvSpPr>
          <p:cNvPr id="4" name="Slide Number Placeholder 3">
            <a:extLst>
              <a:ext uri="{FF2B5EF4-FFF2-40B4-BE49-F238E27FC236}">
                <a16:creationId xmlns:a16="http://schemas.microsoft.com/office/drawing/2014/main" id="{65D38746-E009-4677-994B-C148D7AFD3B5}"/>
              </a:ext>
            </a:extLst>
          </p:cNvPr>
          <p:cNvSpPr>
            <a:spLocks noGrp="1"/>
          </p:cNvSpPr>
          <p:nvPr>
            <p:ph type="sldNum" sz="quarter" idx="12"/>
          </p:nvPr>
        </p:nvSpPr>
        <p:spPr/>
        <p:txBody>
          <a:bodyPr/>
          <a:lstStyle/>
          <a:p>
            <a:fld id="{D57F1E4F-1CFF-5643-939E-217C01CDF565}" type="slidenum">
              <a:rPr lang="en-US" smtClean="0"/>
              <a:pPr/>
              <a:t>21</a:t>
            </a:fld>
            <a:endParaRPr lang="en-US" dirty="0"/>
          </a:p>
        </p:txBody>
      </p:sp>
      <p:pic>
        <p:nvPicPr>
          <p:cNvPr id="7" name="Picture 6" descr="A picture containing text&#10;&#10;Description automatically generated">
            <a:extLst>
              <a:ext uri="{FF2B5EF4-FFF2-40B4-BE49-F238E27FC236}">
                <a16:creationId xmlns:a16="http://schemas.microsoft.com/office/drawing/2014/main" id="{564A349E-F30B-40F6-BBF7-DA9961FE0639}"/>
              </a:ext>
            </a:extLst>
          </p:cNvPr>
          <p:cNvPicPr>
            <a:picLocks noChangeAspect="1"/>
          </p:cNvPicPr>
          <p:nvPr/>
        </p:nvPicPr>
        <p:blipFill rotWithShape="1">
          <a:blip r:embed="rId2">
            <a:extLst>
              <a:ext uri="{28A0092B-C50C-407E-A947-70E740481C1C}">
                <a14:useLocalDpi xmlns:a14="http://schemas.microsoft.com/office/drawing/2010/main" val="0"/>
              </a:ext>
            </a:extLst>
          </a:blip>
          <a:srcRect l="460" t="845" r="654" b="921"/>
          <a:stretch/>
        </p:blipFill>
        <p:spPr>
          <a:xfrm>
            <a:off x="877843" y="2054830"/>
            <a:ext cx="10436315" cy="4127029"/>
          </a:xfrm>
          <a:prstGeom prst="rect">
            <a:avLst/>
          </a:prstGeom>
        </p:spPr>
      </p:pic>
      <p:sp>
        <p:nvSpPr>
          <p:cNvPr id="8" name="TextBox 7">
            <a:extLst>
              <a:ext uri="{FF2B5EF4-FFF2-40B4-BE49-F238E27FC236}">
                <a16:creationId xmlns:a16="http://schemas.microsoft.com/office/drawing/2014/main" id="{7F3EE6AE-87A1-4A9D-9B2B-E3AE8EA424FE}"/>
              </a:ext>
            </a:extLst>
          </p:cNvPr>
          <p:cNvSpPr txBox="1"/>
          <p:nvPr/>
        </p:nvSpPr>
        <p:spPr>
          <a:xfrm>
            <a:off x="581192" y="778554"/>
            <a:ext cx="2363486" cy="430502"/>
          </a:xfrm>
          <a:prstGeom prst="rect">
            <a:avLst/>
          </a:prstGeom>
          <a:noFill/>
        </p:spPr>
        <p:txBody>
          <a:bodyPr wrap="square">
            <a:spAutoFit/>
          </a:bodyPr>
          <a:lstStyle/>
          <a:p>
            <a:pPr marL="0" indent="0">
              <a:lnSpc>
                <a:spcPct val="120000"/>
              </a:lnSpc>
              <a:spcAft>
                <a:spcPts val="1200"/>
              </a:spcAft>
              <a:buNone/>
              <a:defRPr/>
            </a:pPr>
            <a:r>
              <a:rPr lang="en-US" sz="2000" cap="all" dirty="0">
                <a:solidFill>
                  <a:schemeClr val="accent3"/>
                </a:solidFill>
                <a:latin typeface="+mj-lt"/>
                <a:ea typeface="+mj-ea"/>
                <a:cs typeface="+mj-cs"/>
              </a:rPr>
              <a:t>Benefits of AWS</a:t>
            </a:r>
          </a:p>
        </p:txBody>
      </p:sp>
    </p:spTree>
    <p:extLst>
      <p:ext uri="{BB962C8B-B14F-4D97-AF65-F5344CB8AC3E}">
        <p14:creationId xmlns:p14="http://schemas.microsoft.com/office/powerpoint/2010/main" val="520162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99E9B-D9FF-491F-92A8-B292626A60E5}"/>
              </a:ext>
            </a:extLst>
          </p:cNvPr>
          <p:cNvSpPr>
            <a:spLocks noGrp="1"/>
          </p:cNvSpPr>
          <p:nvPr>
            <p:ph type="title"/>
          </p:nvPr>
        </p:nvSpPr>
        <p:spPr/>
        <p:txBody>
          <a:bodyPr/>
          <a:lstStyle/>
          <a:p>
            <a:r>
              <a:rPr lang="en-US" dirty="0"/>
              <a:t>Availability</a:t>
            </a:r>
          </a:p>
        </p:txBody>
      </p:sp>
      <p:sp>
        <p:nvSpPr>
          <p:cNvPr id="3" name="Content Placeholder 2">
            <a:extLst>
              <a:ext uri="{FF2B5EF4-FFF2-40B4-BE49-F238E27FC236}">
                <a16:creationId xmlns:a16="http://schemas.microsoft.com/office/drawing/2014/main" id="{88D875C5-F5AC-468F-842D-292AD36846B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F3A2525-9F23-470F-9B43-EA1DA0AD8F25}"/>
              </a:ext>
            </a:extLst>
          </p:cNvPr>
          <p:cNvSpPr>
            <a:spLocks noGrp="1"/>
          </p:cNvSpPr>
          <p:nvPr>
            <p:ph type="sldNum" sz="quarter" idx="12"/>
          </p:nvPr>
        </p:nvSpPr>
        <p:spPr/>
        <p:txBody>
          <a:bodyPr/>
          <a:lstStyle/>
          <a:p>
            <a:fld id="{D57F1E4F-1CFF-5643-939E-217C01CDF565}" type="slidenum">
              <a:rPr lang="en-US" smtClean="0"/>
              <a:pPr/>
              <a:t>22</a:t>
            </a:fld>
            <a:endParaRPr lang="en-US" dirty="0"/>
          </a:p>
        </p:txBody>
      </p:sp>
      <p:pic>
        <p:nvPicPr>
          <p:cNvPr id="5" name="Picture 4" descr="Graphical user interface, diagram&#10;&#10;Description automatically generated">
            <a:extLst>
              <a:ext uri="{FF2B5EF4-FFF2-40B4-BE49-F238E27FC236}">
                <a16:creationId xmlns:a16="http://schemas.microsoft.com/office/drawing/2014/main" id="{57B81DA3-955C-4E56-BC9F-9161469C3778}"/>
              </a:ext>
            </a:extLst>
          </p:cNvPr>
          <p:cNvPicPr>
            <a:picLocks noChangeAspect="1"/>
          </p:cNvPicPr>
          <p:nvPr/>
        </p:nvPicPr>
        <p:blipFill rotWithShape="1">
          <a:blip r:embed="rId2">
            <a:extLst>
              <a:ext uri="{28A0092B-C50C-407E-A947-70E740481C1C}">
                <a14:useLocalDpi xmlns:a14="http://schemas.microsoft.com/office/drawing/2010/main" val="0"/>
              </a:ext>
            </a:extLst>
          </a:blip>
          <a:srcRect l="1112" t="1896" r="510" b="1391"/>
          <a:stretch/>
        </p:blipFill>
        <p:spPr>
          <a:xfrm>
            <a:off x="433887" y="1981770"/>
            <a:ext cx="11327960" cy="4256440"/>
          </a:xfrm>
          <a:prstGeom prst="rect">
            <a:avLst/>
          </a:prstGeom>
        </p:spPr>
      </p:pic>
      <p:sp>
        <p:nvSpPr>
          <p:cNvPr id="7" name="TextBox 6">
            <a:extLst>
              <a:ext uri="{FF2B5EF4-FFF2-40B4-BE49-F238E27FC236}">
                <a16:creationId xmlns:a16="http://schemas.microsoft.com/office/drawing/2014/main" id="{8752F75A-2456-4392-B667-42236FCA4E87}"/>
              </a:ext>
            </a:extLst>
          </p:cNvPr>
          <p:cNvSpPr txBox="1"/>
          <p:nvPr/>
        </p:nvSpPr>
        <p:spPr>
          <a:xfrm>
            <a:off x="581192" y="778554"/>
            <a:ext cx="2363486" cy="430502"/>
          </a:xfrm>
          <a:prstGeom prst="rect">
            <a:avLst/>
          </a:prstGeom>
          <a:noFill/>
        </p:spPr>
        <p:txBody>
          <a:bodyPr wrap="square">
            <a:spAutoFit/>
          </a:bodyPr>
          <a:lstStyle/>
          <a:p>
            <a:pPr marL="0" indent="0">
              <a:lnSpc>
                <a:spcPct val="120000"/>
              </a:lnSpc>
              <a:spcAft>
                <a:spcPts val="1200"/>
              </a:spcAft>
              <a:buNone/>
              <a:defRPr/>
            </a:pPr>
            <a:r>
              <a:rPr lang="en-US" sz="2000" cap="all" dirty="0">
                <a:solidFill>
                  <a:schemeClr val="accent3"/>
                </a:solidFill>
                <a:latin typeface="+mj-lt"/>
                <a:ea typeface="+mj-ea"/>
                <a:cs typeface="+mj-cs"/>
              </a:rPr>
              <a:t>Benefits of AWS</a:t>
            </a:r>
          </a:p>
        </p:txBody>
      </p:sp>
    </p:spTree>
    <p:extLst>
      <p:ext uri="{BB962C8B-B14F-4D97-AF65-F5344CB8AC3E}">
        <p14:creationId xmlns:p14="http://schemas.microsoft.com/office/powerpoint/2010/main" val="3670369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94353-E6F6-4595-9C3F-B373C443C783}"/>
              </a:ext>
            </a:extLst>
          </p:cNvPr>
          <p:cNvSpPr>
            <a:spLocks noGrp="1"/>
          </p:cNvSpPr>
          <p:nvPr>
            <p:ph type="title"/>
          </p:nvPr>
        </p:nvSpPr>
        <p:spPr/>
        <p:txBody>
          <a:bodyPr/>
          <a:lstStyle/>
          <a:p>
            <a:r>
              <a:rPr lang="en-US" dirty="0"/>
              <a:t>Backup &amp; Recovery</a:t>
            </a:r>
          </a:p>
        </p:txBody>
      </p:sp>
      <p:sp>
        <p:nvSpPr>
          <p:cNvPr id="3" name="Content Placeholder 2">
            <a:extLst>
              <a:ext uri="{FF2B5EF4-FFF2-40B4-BE49-F238E27FC236}">
                <a16:creationId xmlns:a16="http://schemas.microsoft.com/office/drawing/2014/main" id="{A1A31978-3BD5-4F57-BC80-F0F08AD1E440}"/>
              </a:ext>
            </a:extLst>
          </p:cNvPr>
          <p:cNvSpPr>
            <a:spLocks noGrp="1"/>
          </p:cNvSpPr>
          <p:nvPr>
            <p:ph idx="1"/>
          </p:nvPr>
        </p:nvSpPr>
        <p:spPr>
          <a:xfrm>
            <a:off x="581196" y="2180500"/>
            <a:ext cx="4772200" cy="3678303"/>
          </a:xfrm>
        </p:spPr>
        <p:txBody>
          <a:bodyPr anchor="t">
            <a:normAutofit/>
          </a:bodyPr>
          <a:lstStyle/>
          <a:p>
            <a:r>
              <a:rPr lang="en-US" sz="2400" dirty="0">
                <a:solidFill>
                  <a:schemeClr val="tx1"/>
                </a:solidFill>
              </a:rPr>
              <a:t>Automated Backups</a:t>
            </a:r>
          </a:p>
          <a:p>
            <a:r>
              <a:rPr lang="en-US" sz="2400" dirty="0">
                <a:solidFill>
                  <a:srgbClr val="FF0000"/>
                </a:solidFill>
              </a:rPr>
              <a:t>Add &lt;BRANDON WILL DO THIS PART&gt;</a:t>
            </a:r>
          </a:p>
        </p:txBody>
      </p:sp>
      <p:sp>
        <p:nvSpPr>
          <p:cNvPr id="4" name="Slide Number Placeholder 3">
            <a:extLst>
              <a:ext uri="{FF2B5EF4-FFF2-40B4-BE49-F238E27FC236}">
                <a16:creationId xmlns:a16="http://schemas.microsoft.com/office/drawing/2014/main" id="{8AC12BDE-A198-45E4-8782-908995A2A345}"/>
              </a:ext>
            </a:extLst>
          </p:cNvPr>
          <p:cNvSpPr>
            <a:spLocks noGrp="1"/>
          </p:cNvSpPr>
          <p:nvPr>
            <p:ph type="sldNum" sz="quarter" idx="12"/>
          </p:nvPr>
        </p:nvSpPr>
        <p:spPr/>
        <p:txBody>
          <a:bodyPr/>
          <a:lstStyle/>
          <a:p>
            <a:fld id="{D57F1E4F-1CFF-5643-939E-217C01CDF565}" type="slidenum">
              <a:rPr lang="en-US" smtClean="0"/>
              <a:pPr/>
              <a:t>23</a:t>
            </a:fld>
            <a:endParaRPr lang="en-US" dirty="0"/>
          </a:p>
        </p:txBody>
      </p:sp>
      <p:pic>
        <p:nvPicPr>
          <p:cNvPr id="5" name="Picture 8">
            <a:hlinkClick r:id="" action="ppaction://media"/>
            <a:extLst>
              <a:ext uri="{FF2B5EF4-FFF2-40B4-BE49-F238E27FC236}">
                <a16:creationId xmlns:a16="http://schemas.microsoft.com/office/drawing/2014/main" id="{D35B1AE7-365C-4411-B885-0A904D8A91FB}"/>
              </a:ext>
            </a:extLst>
          </p:cNvPr>
          <p:cNvPicPr>
            <a:picLocks noRot="1" noChangeAspect="1"/>
          </p:cNvPicPr>
          <p:nvPr>
            <a:videoFile r:link="rId1"/>
          </p:nvPr>
        </p:nvPicPr>
        <p:blipFill>
          <a:blip r:embed="rId3"/>
          <a:stretch>
            <a:fillRect/>
          </a:stretch>
        </p:blipFill>
        <p:spPr>
          <a:xfrm>
            <a:off x="5835535" y="2014667"/>
            <a:ext cx="5919470" cy="4439602"/>
          </a:xfrm>
          <a:prstGeom prst="rect">
            <a:avLst/>
          </a:prstGeom>
        </p:spPr>
      </p:pic>
    </p:spTree>
    <p:extLst>
      <p:ext uri="{BB962C8B-B14F-4D97-AF65-F5344CB8AC3E}">
        <p14:creationId xmlns:p14="http://schemas.microsoft.com/office/powerpoint/2010/main" val="889501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158EB-1A3A-4937-98EA-8A86A0A882DD}"/>
              </a:ext>
            </a:extLst>
          </p:cNvPr>
          <p:cNvSpPr>
            <a:spLocks noGrp="1"/>
          </p:cNvSpPr>
          <p:nvPr>
            <p:ph type="title"/>
          </p:nvPr>
        </p:nvSpPr>
        <p:spPr/>
        <p:txBody>
          <a:bodyPr/>
          <a:lstStyle/>
          <a:p>
            <a:r>
              <a:rPr lang="en-US" dirty="0"/>
              <a:t>Performance/Monitoring</a:t>
            </a:r>
          </a:p>
        </p:txBody>
      </p:sp>
      <p:sp>
        <p:nvSpPr>
          <p:cNvPr id="3" name="Content Placeholder 2">
            <a:extLst>
              <a:ext uri="{FF2B5EF4-FFF2-40B4-BE49-F238E27FC236}">
                <a16:creationId xmlns:a16="http://schemas.microsoft.com/office/drawing/2014/main" id="{B5EA9760-8CEB-4F31-801F-12DE0FA58E99}"/>
              </a:ext>
            </a:extLst>
          </p:cNvPr>
          <p:cNvSpPr>
            <a:spLocks noGrp="1"/>
          </p:cNvSpPr>
          <p:nvPr>
            <p:ph idx="1"/>
          </p:nvPr>
        </p:nvSpPr>
        <p:spPr>
          <a:xfrm>
            <a:off x="581196" y="2180500"/>
            <a:ext cx="5304216" cy="3678303"/>
          </a:xfrm>
        </p:spPr>
        <p:txBody>
          <a:bodyPr anchor="t">
            <a:normAutofit/>
          </a:bodyPr>
          <a:lstStyle/>
          <a:p>
            <a:pPr>
              <a:lnSpc>
                <a:spcPct val="110000"/>
              </a:lnSpc>
              <a:spcBef>
                <a:spcPts val="0"/>
              </a:spcBef>
              <a:spcAft>
                <a:spcPts val="1200"/>
              </a:spcAft>
            </a:pPr>
            <a:r>
              <a:rPr lang="en-US" sz="2400" dirty="0">
                <a:solidFill>
                  <a:schemeClr val="tx1"/>
                </a:solidFill>
              </a:rPr>
              <a:t>Ability to Review Export Logs via the GUI</a:t>
            </a:r>
          </a:p>
          <a:p>
            <a:pPr>
              <a:lnSpc>
                <a:spcPct val="110000"/>
              </a:lnSpc>
              <a:spcBef>
                <a:spcPts val="0"/>
              </a:spcBef>
              <a:spcAft>
                <a:spcPts val="1200"/>
              </a:spcAft>
            </a:pPr>
            <a:r>
              <a:rPr lang="en-US" sz="2400" dirty="0">
                <a:solidFill>
                  <a:schemeClr val="tx1"/>
                </a:solidFill>
              </a:rPr>
              <a:t>Downloadable Logs – No more mail -s</a:t>
            </a:r>
          </a:p>
          <a:p>
            <a:pPr>
              <a:lnSpc>
                <a:spcPct val="110000"/>
              </a:lnSpc>
              <a:spcBef>
                <a:spcPts val="0"/>
              </a:spcBef>
              <a:spcAft>
                <a:spcPts val="1200"/>
              </a:spcAft>
            </a:pPr>
            <a:r>
              <a:rPr lang="en-US" sz="2400" dirty="0" err="1">
                <a:solidFill>
                  <a:schemeClr val="tx1"/>
                </a:solidFill>
              </a:rPr>
              <a:t>Cloudwatch</a:t>
            </a:r>
            <a:r>
              <a:rPr lang="en-US" sz="2400" dirty="0">
                <a:solidFill>
                  <a:schemeClr val="tx1"/>
                </a:solidFill>
              </a:rPr>
              <a:t> Metrics for Alerting</a:t>
            </a:r>
          </a:p>
          <a:p>
            <a:pPr>
              <a:lnSpc>
                <a:spcPct val="110000"/>
              </a:lnSpc>
              <a:spcBef>
                <a:spcPts val="0"/>
              </a:spcBef>
              <a:spcAft>
                <a:spcPts val="1200"/>
              </a:spcAft>
            </a:pPr>
            <a:r>
              <a:rPr lang="en-US" sz="2400" dirty="0">
                <a:solidFill>
                  <a:schemeClr val="tx1"/>
                </a:solidFill>
              </a:rPr>
              <a:t>Zoom In/Out Graphs for Analysis of Thresholds</a:t>
            </a:r>
          </a:p>
        </p:txBody>
      </p:sp>
      <p:sp>
        <p:nvSpPr>
          <p:cNvPr id="4" name="Slide Number Placeholder 3">
            <a:extLst>
              <a:ext uri="{FF2B5EF4-FFF2-40B4-BE49-F238E27FC236}">
                <a16:creationId xmlns:a16="http://schemas.microsoft.com/office/drawing/2014/main" id="{FBCE6ACA-0239-44E9-AEC2-A711B5DA4AE8}"/>
              </a:ext>
            </a:extLst>
          </p:cNvPr>
          <p:cNvSpPr>
            <a:spLocks noGrp="1"/>
          </p:cNvSpPr>
          <p:nvPr>
            <p:ph type="sldNum" sz="quarter" idx="12"/>
          </p:nvPr>
        </p:nvSpPr>
        <p:spPr/>
        <p:txBody>
          <a:bodyPr/>
          <a:lstStyle/>
          <a:p>
            <a:fld id="{D57F1E4F-1CFF-5643-939E-217C01CDF565}" type="slidenum">
              <a:rPr lang="en-US" smtClean="0"/>
              <a:pPr/>
              <a:t>24</a:t>
            </a:fld>
            <a:endParaRPr lang="en-US" dirty="0"/>
          </a:p>
        </p:txBody>
      </p:sp>
      <p:pic>
        <p:nvPicPr>
          <p:cNvPr id="5" name="Picture 4">
            <a:hlinkClick r:id="" action="ppaction://media"/>
            <a:extLst>
              <a:ext uri="{FF2B5EF4-FFF2-40B4-BE49-F238E27FC236}">
                <a16:creationId xmlns:a16="http://schemas.microsoft.com/office/drawing/2014/main" id="{B7C96234-8B9A-4870-A8C4-EF05B74AA113}"/>
              </a:ext>
            </a:extLst>
          </p:cNvPr>
          <p:cNvPicPr>
            <a:picLocks noRot="1" noChangeAspect="1"/>
          </p:cNvPicPr>
          <p:nvPr>
            <a:videoFile r:link="rId1"/>
          </p:nvPr>
        </p:nvPicPr>
        <p:blipFill>
          <a:blip r:embed="rId3"/>
          <a:stretch>
            <a:fillRect/>
          </a:stretch>
        </p:blipFill>
        <p:spPr>
          <a:xfrm>
            <a:off x="6783185" y="2123320"/>
            <a:ext cx="4988456" cy="3741342"/>
          </a:xfrm>
          <a:prstGeom prst="rect">
            <a:avLst/>
          </a:prstGeom>
        </p:spPr>
      </p:pic>
    </p:spTree>
    <p:extLst>
      <p:ext uri="{BB962C8B-B14F-4D97-AF65-F5344CB8AC3E}">
        <p14:creationId xmlns:p14="http://schemas.microsoft.com/office/powerpoint/2010/main" val="3877581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9A58-3E5D-42BC-9EBB-CF38D15AE0E2}"/>
              </a:ext>
            </a:extLst>
          </p:cNvPr>
          <p:cNvSpPr>
            <a:spLocks noGrp="1"/>
          </p:cNvSpPr>
          <p:nvPr>
            <p:ph type="title"/>
          </p:nvPr>
        </p:nvSpPr>
        <p:spPr/>
        <p:txBody>
          <a:bodyPr/>
          <a:lstStyle/>
          <a:p>
            <a:r>
              <a:rPr lang="en-US" dirty="0"/>
              <a:t>Built in Graphs/Reports</a:t>
            </a:r>
          </a:p>
        </p:txBody>
      </p:sp>
      <p:sp>
        <p:nvSpPr>
          <p:cNvPr id="4" name="Slide Number Placeholder 3">
            <a:extLst>
              <a:ext uri="{FF2B5EF4-FFF2-40B4-BE49-F238E27FC236}">
                <a16:creationId xmlns:a16="http://schemas.microsoft.com/office/drawing/2014/main" id="{C7E5EB0C-D2D9-4710-A9CC-1A131ED8CBD8}"/>
              </a:ext>
            </a:extLst>
          </p:cNvPr>
          <p:cNvSpPr>
            <a:spLocks noGrp="1"/>
          </p:cNvSpPr>
          <p:nvPr>
            <p:ph type="sldNum" sz="quarter" idx="12"/>
          </p:nvPr>
        </p:nvSpPr>
        <p:spPr/>
        <p:txBody>
          <a:bodyPr/>
          <a:lstStyle/>
          <a:p>
            <a:fld id="{D57F1E4F-1CFF-5643-939E-217C01CDF565}" type="slidenum">
              <a:rPr lang="en-US" smtClean="0"/>
              <a:pPr/>
              <a:t>25</a:t>
            </a:fld>
            <a:endParaRPr lang="en-US" dirty="0"/>
          </a:p>
        </p:txBody>
      </p:sp>
      <p:pic>
        <p:nvPicPr>
          <p:cNvPr id="5" name="AWS - Graphs" descr="AWS - Graphs">
            <a:hlinkClick r:id="" action="ppaction://media"/>
            <a:extLst>
              <a:ext uri="{FF2B5EF4-FFF2-40B4-BE49-F238E27FC236}">
                <a16:creationId xmlns:a16="http://schemas.microsoft.com/office/drawing/2014/main" id="{6BEA07B8-3AFA-45F5-A01D-06971F1CFB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92538" y="2030871"/>
            <a:ext cx="7606925" cy="4393892"/>
          </a:xfrm>
          <a:prstGeom prst="rect">
            <a:avLst/>
          </a:prstGeom>
        </p:spPr>
      </p:pic>
    </p:spTree>
    <p:extLst>
      <p:ext uri="{BB962C8B-B14F-4D97-AF65-F5344CB8AC3E}">
        <p14:creationId xmlns:p14="http://schemas.microsoft.com/office/powerpoint/2010/main" val="241554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AF447-7AFA-4B70-8FC6-14E7FCC61A95}"/>
              </a:ext>
            </a:extLst>
          </p:cNvPr>
          <p:cNvSpPr>
            <a:spLocks noGrp="1"/>
          </p:cNvSpPr>
          <p:nvPr>
            <p:ph type="title"/>
          </p:nvPr>
        </p:nvSpPr>
        <p:spPr/>
        <p:txBody>
          <a:bodyPr/>
          <a:lstStyle/>
          <a:p>
            <a:r>
              <a:rPr lang="en-US" dirty="0"/>
              <a:t>Automation</a:t>
            </a:r>
          </a:p>
        </p:txBody>
      </p:sp>
      <p:sp>
        <p:nvSpPr>
          <p:cNvPr id="3" name="Content Placeholder 2">
            <a:extLst>
              <a:ext uri="{FF2B5EF4-FFF2-40B4-BE49-F238E27FC236}">
                <a16:creationId xmlns:a16="http://schemas.microsoft.com/office/drawing/2014/main" id="{76619775-F3DD-486A-9334-A7E7563973D1}"/>
              </a:ext>
            </a:extLst>
          </p:cNvPr>
          <p:cNvSpPr>
            <a:spLocks noGrp="1"/>
          </p:cNvSpPr>
          <p:nvPr>
            <p:ph idx="1"/>
          </p:nvPr>
        </p:nvSpPr>
        <p:spPr>
          <a:xfrm>
            <a:off x="581195" y="2180501"/>
            <a:ext cx="6601001" cy="1560226"/>
          </a:xfrm>
        </p:spPr>
        <p:txBody>
          <a:bodyPr anchor="t">
            <a:normAutofit lnSpcReduction="10000"/>
          </a:bodyPr>
          <a:lstStyle/>
          <a:p>
            <a:pPr>
              <a:lnSpc>
                <a:spcPct val="110000"/>
              </a:lnSpc>
              <a:spcBef>
                <a:spcPts val="0"/>
              </a:spcBef>
              <a:spcAft>
                <a:spcPts val="1200"/>
              </a:spcAft>
            </a:pPr>
            <a:r>
              <a:rPr lang="en-US" sz="2000" dirty="0">
                <a:solidFill>
                  <a:schemeClr val="accent2"/>
                </a:solidFill>
                <a:hlinkClick r:id="rId2">
                  <a:extLst>
                    <a:ext uri="{A12FA001-AC4F-418D-AE19-62706E023703}">
                      <ahyp:hlinkClr xmlns:ahyp="http://schemas.microsoft.com/office/drawing/2018/hyperlinkcolor" val="tx"/>
                    </a:ext>
                  </a:extLst>
                </a:hlinkClick>
              </a:rPr>
              <a:t>Automating File Transfers to Amazon RDS for Oracle databases </a:t>
            </a:r>
            <a:endParaRPr lang="en-US" sz="2000" dirty="0">
              <a:solidFill>
                <a:schemeClr val="accent2"/>
              </a:solidFill>
            </a:endParaRPr>
          </a:p>
          <a:p>
            <a:pPr>
              <a:lnSpc>
                <a:spcPct val="110000"/>
              </a:lnSpc>
              <a:spcBef>
                <a:spcPts val="0"/>
              </a:spcBef>
              <a:spcAft>
                <a:spcPts val="1200"/>
              </a:spcAft>
            </a:pPr>
            <a:r>
              <a:rPr lang="en-US" sz="2000" dirty="0">
                <a:solidFill>
                  <a:schemeClr val="tx1"/>
                </a:solidFill>
              </a:rPr>
              <a:t>AWS CLI for automating database provisioning, spin up test/dev environments </a:t>
            </a:r>
          </a:p>
        </p:txBody>
      </p:sp>
      <p:sp>
        <p:nvSpPr>
          <p:cNvPr id="4" name="Slide Number Placeholder 3">
            <a:extLst>
              <a:ext uri="{FF2B5EF4-FFF2-40B4-BE49-F238E27FC236}">
                <a16:creationId xmlns:a16="http://schemas.microsoft.com/office/drawing/2014/main" id="{2B65F5D5-A8C5-4E2C-8F8C-A6364C8457D5}"/>
              </a:ext>
            </a:extLst>
          </p:cNvPr>
          <p:cNvSpPr>
            <a:spLocks noGrp="1"/>
          </p:cNvSpPr>
          <p:nvPr>
            <p:ph type="sldNum" sz="quarter" idx="12"/>
          </p:nvPr>
        </p:nvSpPr>
        <p:spPr/>
        <p:txBody>
          <a:bodyPr/>
          <a:lstStyle/>
          <a:p>
            <a:fld id="{D57F1E4F-1CFF-5643-939E-217C01CDF565}" type="slidenum">
              <a:rPr lang="en-US" smtClean="0"/>
              <a:pPr/>
              <a:t>26</a:t>
            </a:fld>
            <a:endParaRPr lang="en-US" dirty="0"/>
          </a:p>
        </p:txBody>
      </p:sp>
      <p:pic>
        <p:nvPicPr>
          <p:cNvPr id="5" name="Picture 4" descr="Table&#10;&#10;Description automatically generated">
            <a:extLst>
              <a:ext uri="{FF2B5EF4-FFF2-40B4-BE49-F238E27FC236}">
                <a16:creationId xmlns:a16="http://schemas.microsoft.com/office/drawing/2014/main" id="{5D0DB768-8A58-44DF-A70D-417115369C4E}"/>
              </a:ext>
            </a:extLst>
          </p:cNvPr>
          <p:cNvPicPr>
            <a:picLocks noChangeAspect="1"/>
          </p:cNvPicPr>
          <p:nvPr/>
        </p:nvPicPr>
        <p:blipFill>
          <a:blip r:embed="rId3"/>
          <a:stretch>
            <a:fillRect/>
          </a:stretch>
        </p:blipFill>
        <p:spPr>
          <a:xfrm>
            <a:off x="8059553" y="2180500"/>
            <a:ext cx="3551252" cy="4303428"/>
          </a:xfrm>
          <a:prstGeom prst="rect">
            <a:avLst/>
          </a:prstGeom>
        </p:spPr>
      </p:pic>
      <p:sp>
        <p:nvSpPr>
          <p:cNvPr id="6" name="TextBox 5">
            <a:extLst>
              <a:ext uri="{FF2B5EF4-FFF2-40B4-BE49-F238E27FC236}">
                <a16:creationId xmlns:a16="http://schemas.microsoft.com/office/drawing/2014/main" id="{589E02FF-1D7F-42DA-B3DE-5B1B6A99F9A1}"/>
              </a:ext>
            </a:extLst>
          </p:cNvPr>
          <p:cNvSpPr txBox="1"/>
          <p:nvPr/>
        </p:nvSpPr>
        <p:spPr>
          <a:xfrm>
            <a:off x="931024" y="3740727"/>
            <a:ext cx="6101543" cy="2862322"/>
          </a:xfrm>
          <a:prstGeom prst="rect">
            <a:avLst/>
          </a:prstGeom>
          <a:noFill/>
        </p:spPr>
        <p:txBody>
          <a:bodyPr wrap="square" rtlCol="0">
            <a:spAutoFit/>
          </a:bodyPr>
          <a:lstStyle/>
          <a:p>
            <a:r>
              <a:rPr lang="en-US" dirty="0" err="1"/>
              <a:t>aws</a:t>
            </a:r>
            <a:r>
              <a:rPr lang="en-US" dirty="0"/>
              <a:t> </a:t>
            </a:r>
            <a:r>
              <a:rPr lang="en-US" dirty="0" err="1"/>
              <a:t>rds</a:t>
            </a:r>
            <a:r>
              <a:rPr lang="en-US" dirty="0"/>
              <a:t> create-</a:t>
            </a:r>
            <a:r>
              <a:rPr lang="en-US" dirty="0" err="1"/>
              <a:t>db</a:t>
            </a:r>
            <a:r>
              <a:rPr lang="en-US" dirty="0"/>
              <a:t>-instance \ </a:t>
            </a:r>
          </a:p>
          <a:p>
            <a:r>
              <a:rPr lang="en-US" dirty="0"/>
              <a:t>--engine oracle-se1 \ </a:t>
            </a:r>
          </a:p>
          <a:p>
            <a:r>
              <a:rPr lang="en-US" dirty="0"/>
              <a:t>--</a:t>
            </a:r>
            <a:r>
              <a:rPr lang="en-US" dirty="0" err="1"/>
              <a:t>db</a:t>
            </a:r>
            <a:r>
              <a:rPr lang="en-US" dirty="0"/>
              <a:t>-instance-identifier </a:t>
            </a:r>
            <a:r>
              <a:rPr lang="en-US" dirty="0" err="1"/>
              <a:t>devinstance</a:t>
            </a:r>
            <a:r>
              <a:rPr lang="en-US" dirty="0"/>
              <a:t> \ </a:t>
            </a:r>
          </a:p>
          <a:p>
            <a:r>
              <a:rPr lang="en-US" dirty="0"/>
              <a:t>--allocated-storage 20 \ </a:t>
            </a:r>
          </a:p>
          <a:p>
            <a:r>
              <a:rPr lang="en-US" dirty="0"/>
              <a:t>--</a:t>
            </a:r>
            <a:r>
              <a:rPr lang="en-US" dirty="0" err="1"/>
              <a:t>db</a:t>
            </a:r>
            <a:r>
              <a:rPr lang="en-US" dirty="0"/>
              <a:t>-instance-class db.m1.small \ </a:t>
            </a:r>
          </a:p>
          <a:p>
            <a:r>
              <a:rPr lang="en-US" dirty="0"/>
              <a:t>--</a:t>
            </a:r>
            <a:r>
              <a:rPr lang="en-US" dirty="0" err="1"/>
              <a:t>db</a:t>
            </a:r>
            <a:r>
              <a:rPr lang="en-US" dirty="0"/>
              <a:t>-security-groups </a:t>
            </a:r>
            <a:r>
              <a:rPr lang="en-US" dirty="0" err="1"/>
              <a:t>dbsecuritygroup</a:t>
            </a:r>
            <a:r>
              <a:rPr lang="en-US" dirty="0"/>
              <a:t> \ </a:t>
            </a:r>
          </a:p>
          <a:p>
            <a:r>
              <a:rPr lang="en-US" dirty="0"/>
              <a:t>--</a:t>
            </a:r>
            <a:r>
              <a:rPr lang="en-US" dirty="0" err="1"/>
              <a:t>db</a:t>
            </a:r>
            <a:r>
              <a:rPr lang="en-US" dirty="0"/>
              <a:t>-subnet-group </a:t>
            </a:r>
            <a:r>
              <a:rPr lang="en-US" dirty="0" err="1"/>
              <a:t>dbsubnetgroup</a:t>
            </a:r>
            <a:r>
              <a:rPr lang="en-US" dirty="0"/>
              <a:t> \ </a:t>
            </a:r>
          </a:p>
          <a:p>
            <a:r>
              <a:rPr lang="en-US" dirty="0"/>
              <a:t>--master-username </a:t>
            </a:r>
            <a:r>
              <a:rPr lang="en-US" dirty="0" err="1"/>
              <a:t>masterawsuser</a:t>
            </a:r>
            <a:r>
              <a:rPr lang="en-US" dirty="0"/>
              <a:t> \ </a:t>
            </a:r>
          </a:p>
          <a:p>
            <a:r>
              <a:rPr lang="en-US" dirty="0"/>
              <a:t>--master-user-password </a:t>
            </a:r>
            <a:r>
              <a:rPr lang="en-US" dirty="0" err="1"/>
              <a:t>masteruserpassword</a:t>
            </a:r>
            <a:r>
              <a:rPr lang="en-US" dirty="0"/>
              <a:t> \ </a:t>
            </a:r>
          </a:p>
          <a:p>
            <a:r>
              <a:rPr lang="en-US" dirty="0"/>
              <a:t>--backup-retention-period 3</a:t>
            </a:r>
          </a:p>
        </p:txBody>
      </p:sp>
    </p:spTree>
    <p:extLst>
      <p:ext uri="{BB962C8B-B14F-4D97-AF65-F5344CB8AC3E}">
        <p14:creationId xmlns:p14="http://schemas.microsoft.com/office/powerpoint/2010/main" val="1114986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80F77-97EE-4243-8BE0-2257CA3210CF}"/>
              </a:ext>
            </a:extLst>
          </p:cNvPr>
          <p:cNvSpPr>
            <a:spLocks noGrp="1"/>
          </p:cNvSpPr>
          <p:nvPr>
            <p:ph type="title"/>
          </p:nvPr>
        </p:nvSpPr>
        <p:spPr/>
        <p:txBody>
          <a:bodyPr/>
          <a:lstStyle/>
          <a:p>
            <a:r>
              <a:rPr lang="en-US" dirty="0"/>
              <a:t>Licensing</a:t>
            </a:r>
          </a:p>
        </p:txBody>
      </p:sp>
      <p:sp>
        <p:nvSpPr>
          <p:cNvPr id="3" name="Content Placeholder 2">
            <a:extLst>
              <a:ext uri="{FF2B5EF4-FFF2-40B4-BE49-F238E27FC236}">
                <a16:creationId xmlns:a16="http://schemas.microsoft.com/office/drawing/2014/main" id="{FB2D9009-DCAB-43B5-8FE3-B3C108CF3E9A}"/>
              </a:ext>
            </a:extLst>
          </p:cNvPr>
          <p:cNvSpPr>
            <a:spLocks noGrp="1"/>
          </p:cNvSpPr>
          <p:nvPr>
            <p:ph idx="1"/>
          </p:nvPr>
        </p:nvSpPr>
        <p:spPr>
          <a:xfrm>
            <a:off x="581195" y="2180500"/>
            <a:ext cx="5719852" cy="4140766"/>
          </a:xfrm>
        </p:spPr>
        <p:txBody>
          <a:bodyPr anchor="t">
            <a:normAutofit fontScale="92500" lnSpcReduction="20000"/>
          </a:bodyPr>
          <a:lstStyle/>
          <a:p>
            <a:pPr>
              <a:lnSpc>
                <a:spcPct val="120000"/>
              </a:lnSpc>
              <a:spcBef>
                <a:spcPts val="0"/>
              </a:spcBef>
              <a:spcAft>
                <a:spcPts val="1200"/>
              </a:spcAft>
            </a:pPr>
            <a:r>
              <a:rPr lang="en-US" sz="2400" dirty="0">
                <a:solidFill>
                  <a:schemeClr val="tx1"/>
                </a:solidFill>
              </a:rPr>
              <a:t>You can run Amazon RDS for Oracle under two different licensing models – “License Included” and “Bring-Your-Own-License (BYOL)”.</a:t>
            </a:r>
          </a:p>
          <a:p>
            <a:pPr>
              <a:lnSpc>
                <a:spcPct val="120000"/>
              </a:lnSpc>
              <a:spcBef>
                <a:spcPts val="0"/>
              </a:spcBef>
              <a:spcAft>
                <a:spcPts val="1200"/>
              </a:spcAft>
            </a:pPr>
            <a:r>
              <a:rPr lang="en-US" sz="2400" dirty="0">
                <a:solidFill>
                  <a:schemeClr val="tx1"/>
                </a:solidFill>
              </a:rPr>
              <a:t>In the "License Included" service model, you do not need separately purchased Oracle licenses; the Oracle Database software has been licensed by AWS.</a:t>
            </a:r>
          </a:p>
          <a:p>
            <a:pPr>
              <a:lnSpc>
                <a:spcPct val="120000"/>
              </a:lnSpc>
              <a:spcBef>
                <a:spcPts val="0"/>
              </a:spcBef>
              <a:spcAft>
                <a:spcPts val="1200"/>
              </a:spcAft>
            </a:pPr>
            <a:r>
              <a:rPr lang="en-US" sz="2400" dirty="0">
                <a:solidFill>
                  <a:schemeClr val="tx1"/>
                </a:solidFill>
              </a:rPr>
              <a:t>On Demand VS Reserved Instances</a:t>
            </a:r>
            <a:br>
              <a:rPr lang="en-US" sz="2400" dirty="0"/>
            </a:br>
            <a:r>
              <a:rPr lang="en-US" sz="2400" dirty="0">
                <a:solidFill>
                  <a:schemeClr val="accent2"/>
                </a:solidFill>
                <a:hlinkClick r:id="rId3">
                  <a:extLst>
                    <a:ext uri="{A12FA001-AC4F-418D-AE19-62706E023703}">
                      <ahyp:hlinkClr xmlns:ahyp="http://schemas.microsoft.com/office/drawing/2018/hyperlinkcolor" val="tx"/>
                    </a:ext>
                  </a:extLst>
                </a:hlinkClick>
              </a:rPr>
              <a:t>https://aws.amazon.com/rds/reserved-instances/</a:t>
            </a:r>
            <a:endParaRPr lang="en-US" sz="2400" dirty="0">
              <a:solidFill>
                <a:schemeClr val="accent2"/>
              </a:solidFill>
            </a:endParaRPr>
          </a:p>
        </p:txBody>
      </p:sp>
      <p:sp>
        <p:nvSpPr>
          <p:cNvPr id="4" name="Slide Number Placeholder 3">
            <a:extLst>
              <a:ext uri="{FF2B5EF4-FFF2-40B4-BE49-F238E27FC236}">
                <a16:creationId xmlns:a16="http://schemas.microsoft.com/office/drawing/2014/main" id="{E72B25BA-0C35-4D4F-8988-CCF2730CBCA0}"/>
              </a:ext>
            </a:extLst>
          </p:cNvPr>
          <p:cNvSpPr>
            <a:spLocks noGrp="1"/>
          </p:cNvSpPr>
          <p:nvPr>
            <p:ph type="sldNum" sz="quarter" idx="12"/>
          </p:nvPr>
        </p:nvSpPr>
        <p:spPr/>
        <p:txBody>
          <a:bodyPr/>
          <a:lstStyle/>
          <a:p>
            <a:fld id="{D57F1E4F-1CFF-5643-939E-217C01CDF565}" type="slidenum">
              <a:rPr lang="en-US" smtClean="0"/>
              <a:pPr/>
              <a:t>27</a:t>
            </a:fld>
            <a:endParaRPr lang="en-US" dirty="0"/>
          </a:p>
        </p:txBody>
      </p:sp>
      <p:pic>
        <p:nvPicPr>
          <p:cNvPr id="5" name="Picture 4">
            <a:hlinkClick r:id="" action="ppaction://media"/>
            <a:extLst>
              <a:ext uri="{FF2B5EF4-FFF2-40B4-BE49-F238E27FC236}">
                <a16:creationId xmlns:a16="http://schemas.microsoft.com/office/drawing/2014/main" id="{A673C6CF-6157-42D0-B941-0F7536586F3F}"/>
              </a:ext>
            </a:extLst>
          </p:cNvPr>
          <p:cNvPicPr>
            <a:picLocks noRot="1" noChangeAspect="1"/>
          </p:cNvPicPr>
          <p:nvPr>
            <a:videoFile r:link="rId1"/>
          </p:nvPr>
        </p:nvPicPr>
        <p:blipFill>
          <a:blip r:embed="rId4"/>
          <a:stretch>
            <a:fillRect/>
          </a:stretch>
        </p:blipFill>
        <p:spPr>
          <a:xfrm>
            <a:off x="6856257" y="2113272"/>
            <a:ext cx="4904404" cy="3678303"/>
          </a:xfrm>
          <a:prstGeom prst="rect">
            <a:avLst/>
          </a:prstGeom>
        </p:spPr>
      </p:pic>
    </p:spTree>
    <p:extLst>
      <p:ext uri="{BB962C8B-B14F-4D97-AF65-F5344CB8AC3E}">
        <p14:creationId xmlns:p14="http://schemas.microsoft.com/office/powerpoint/2010/main" val="2194481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54B9AD-AC0F-4AEC-93E3-163A4C778BBD}"/>
              </a:ext>
            </a:extLst>
          </p:cNvPr>
          <p:cNvPicPr>
            <a:picLocks noChangeAspect="1"/>
          </p:cNvPicPr>
          <p:nvPr/>
        </p:nvPicPr>
        <p:blipFill rotWithShape="1">
          <a:blip r:embed="rId2">
            <a:extLst>
              <a:ext uri="{28A0092B-C50C-407E-A947-70E740481C1C}">
                <a14:useLocalDpi xmlns:a14="http://schemas.microsoft.com/office/drawing/2010/main" val="0"/>
              </a:ext>
            </a:extLst>
          </a:blip>
          <a:srcRect t="-639" b="22378"/>
          <a:stretch/>
        </p:blipFill>
        <p:spPr>
          <a:xfrm>
            <a:off x="453168" y="548457"/>
            <a:ext cx="11269140" cy="5882322"/>
          </a:xfrm>
          <a:prstGeom prst="rect">
            <a:avLst/>
          </a:prstGeom>
        </p:spPr>
      </p:pic>
      <p:sp>
        <p:nvSpPr>
          <p:cNvPr id="4" name="Slide Number Placeholder 3">
            <a:extLst>
              <a:ext uri="{FF2B5EF4-FFF2-40B4-BE49-F238E27FC236}">
                <a16:creationId xmlns:a16="http://schemas.microsoft.com/office/drawing/2014/main" id="{5BE859B6-6D8F-4BAB-854F-B8683E366E01}"/>
              </a:ext>
            </a:extLst>
          </p:cNvPr>
          <p:cNvSpPr>
            <a:spLocks noGrp="1"/>
          </p:cNvSpPr>
          <p:nvPr>
            <p:ph type="sldNum" sz="quarter" idx="12"/>
          </p:nvPr>
        </p:nvSpPr>
        <p:spPr/>
        <p:txBody>
          <a:bodyPr/>
          <a:lstStyle/>
          <a:p>
            <a:fld id="{D57F1E4F-1CFF-5643-939E-217C01CDF565}" type="slidenum">
              <a:rPr lang="en-US" smtClean="0"/>
              <a:pPr/>
              <a:t>28</a:t>
            </a:fld>
            <a:endParaRPr lang="en-US" dirty="0"/>
          </a:p>
        </p:txBody>
      </p:sp>
      <p:sp>
        <p:nvSpPr>
          <p:cNvPr id="13" name="Rectangle 12">
            <a:extLst>
              <a:ext uri="{FF2B5EF4-FFF2-40B4-BE49-F238E27FC236}">
                <a16:creationId xmlns:a16="http://schemas.microsoft.com/office/drawing/2014/main" id="{35B89486-39F0-45ED-872B-4542BF30F11D}"/>
              </a:ext>
            </a:extLst>
          </p:cNvPr>
          <p:cNvSpPr/>
          <p:nvPr/>
        </p:nvSpPr>
        <p:spPr>
          <a:xfrm>
            <a:off x="453168" y="592418"/>
            <a:ext cx="11269140" cy="5838361"/>
          </a:xfrm>
          <a:prstGeom prst="rect">
            <a:avLst/>
          </a:prstGeom>
          <a:gradFill flip="none" rotWithShape="1">
            <a:gsLst>
              <a:gs pos="6000">
                <a:schemeClr val="bg2">
                  <a:alpha val="0"/>
                </a:schemeClr>
              </a:gs>
              <a:gs pos="50000">
                <a:schemeClr val="accent1">
                  <a:alpha val="19000"/>
                </a:schemeClr>
              </a:gs>
              <a:gs pos="100000">
                <a:schemeClr val="accent1"/>
              </a:gs>
            </a:gsLst>
            <a:lin ang="20400000" scaled="0"/>
            <a:tileRect/>
          </a:gradFill>
          <a:ln w="12700">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EF05E114-8E59-4BAA-AC63-3F233E4CA40D}"/>
              </a:ext>
            </a:extLst>
          </p:cNvPr>
          <p:cNvSpPr/>
          <p:nvPr/>
        </p:nvSpPr>
        <p:spPr>
          <a:xfrm>
            <a:off x="6302325" y="1181100"/>
            <a:ext cx="4741985" cy="1754326"/>
          </a:xfrm>
          <a:prstGeom prst="rect">
            <a:avLst/>
          </a:prstGeom>
          <a:effectLst>
            <a:outerShdw blurRad="50800" dist="50800" dir="5400000" algn="ctr" rotWithShape="0">
              <a:srgbClr val="000000">
                <a:alpha val="17000"/>
              </a:srgbClr>
            </a:outerShdw>
          </a:effectLst>
        </p:spPr>
        <p:txBody>
          <a:bodyPr wrap="square">
            <a:spAutoFit/>
          </a:bodyPr>
          <a:lstStyle/>
          <a:p>
            <a:pPr algn="r">
              <a:spcBef>
                <a:spcPct val="0"/>
              </a:spcBef>
            </a:pPr>
            <a:r>
              <a:rPr lang="en-US" sz="5400" b="1" dirty="0">
                <a:solidFill>
                  <a:schemeClr val="bg1"/>
                </a:solidFill>
                <a:latin typeface="+mj-lt"/>
                <a:ea typeface="Tahoma" panose="020B0604030504040204" pitchFamily="34" charset="0"/>
                <a:cs typeface="Tahoma" panose="020B0604030504040204" pitchFamily="34" charset="0"/>
              </a:rPr>
              <a:t>Questions &amp; Discussion</a:t>
            </a:r>
            <a:endParaRPr lang="en-US" sz="6600" b="1" dirty="0">
              <a:solidFill>
                <a:schemeClr val="bg1"/>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18535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2F694C5-F46F-4525-ADA9-01DD61A36881}"/>
              </a:ext>
            </a:extLst>
          </p:cNvPr>
          <p:cNvSpPr>
            <a:spLocks noGrp="1"/>
          </p:cNvSpPr>
          <p:nvPr>
            <p:ph type="sldNum" sz="quarter" idx="12"/>
          </p:nvPr>
        </p:nvSpPr>
        <p:spPr/>
        <p:txBody>
          <a:bodyPr/>
          <a:lstStyle/>
          <a:p>
            <a:fld id="{D57F1E4F-1CFF-5643-939E-217C01CDF565}" type="slidenum">
              <a:rPr lang="en-US" smtClean="0"/>
              <a:pPr/>
              <a:t>29</a:t>
            </a:fld>
            <a:endParaRPr lang="en-US" dirty="0"/>
          </a:p>
        </p:txBody>
      </p:sp>
      <p:sp>
        <p:nvSpPr>
          <p:cNvPr id="11" name="Title 10">
            <a:extLst>
              <a:ext uri="{FF2B5EF4-FFF2-40B4-BE49-F238E27FC236}">
                <a16:creationId xmlns:a16="http://schemas.microsoft.com/office/drawing/2014/main" id="{CB479C1A-6AF5-4B53-B20C-8C28E4B97B0C}"/>
              </a:ext>
            </a:extLst>
          </p:cNvPr>
          <p:cNvSpPr>
            <a:spLocks noGrp="1"/>
          </p:cNvSpPr>
          <p:nvPr>
            <p:ph type="title" idx="4294967295"/>
          </p:nvPr>
        </p:nvSpPr>
        <p:spPr>
          <a:xfrm>
            <a:off x="433953" y="2774602"/>
            <a:ext cx="4959457" cy="1580422"/>
          </a:xfrm>
        </p:spPr>
        <p:txBody>
          <a:bodyPr>
            <a:normAutofit/>
          </a:bodyPr>
          <a:lstStyle/>
          <a:p>
            <a:r>
              <a:rPr lang="en-US" sz="5400" b="1" dirty="0">
                <a:solidFill>
                  <a:schemeClr val="accent1"/>
                </a:solidFill>
              </a:rPr>
              <a:t>Thank You</a:t>
            </a:r>
          </a:p>
        </p:txBody>
      </p:sp>
    </p:spTree>
    <p:extLst>
      <p:ext uri="{BB962C8B-B14F-4D97-AF65-F5344CB8AC3E}">
        <p14:creationId xmlns:p14="http://schemas.microsoft.com/office/powerpoint/2010/main" val="3843920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Subtitle 2">
            <a:extLst>
              <a:ext uri="{FF2B5EF4-FFF2-40B4-BE49-F238E27FC236}">
                <a16:creationId xmlns:a16="http://schemas.microsoft.com/office/drawing/2014/main" id="{A9CB511D-EA45-4336-847C-1252667143B5}"/>
              </a:ext>
            </a:extLst>
          </p:cNvPr>
          <p:cNvSpPr>
            <a:spLocks noGrp="1"/>
          </p:cNvSpPr>
          <p:nvPr>
            <p:ph type="subTitle" idx="1"/>
          </p:nvPr>
        </p:nvSpPr>
        <p:spPr>
          <a:xfrm>
            <a:off x="8296275" y="3505095"/>
            <a:ext cx="3081576" cy="743809"/>
          </a:xfrm>
        </p:spPr>
        <p:txBody>
          <a:bodyPr>
            <a:normAutofit/>
          </a:bodyPr>
          <a:lstStyle/>
          <a:p>
            <a:pPr algn="ctr"/>
            <a:r>
              <a:rPr lang="en-US" dirty="0">
                <a:solidFill>
                  <a:schemeClr val="bg1"/>
                </a:solidFill>
                <a:hlinkClick r:id="rId3">
                  <a:extLst>
                    <a:ext uri="{A12FA001-AC4F-418D-AE19-62706E023703}">
                      <ahyp:hlinkClr xmlns:ahyp="http://schemas.microsoft.com/office/drawing/2018/hyperlinkcolor" val="tx"/>
                    </a:ext>
                  </a:extLst>
                </a:hlinkClick>
              </a:rPr>
              <a:t>WWW.MOUS.US</a:t>
            </a:r>
            <a:endParaRPr lang="en-US" dirty="0">
              <a:solidFill>
                <a:schemeClr val="bg1"/>
              </a:solidFill>
            </a:endParaRPr>
          </a:p>
          <a:p>
            <a:endParaRPr lang="en-US" dirty="0">
              <a:solidFill>
                <a:schemeClr val="bg2"/>
              </a:solidFill>
            </a:endParaRPr>
          </a:p>
          <a:p>
            <a:endParaRPr lang="en-US" dirty="0">
              <a:solidFill>
                <a:schemeClr val="bg2"/>
              </a:solidFill>
            </a:endParaRPr>
          </a:p>
          <a:p>
            <a:endParaRPr lang="en-US" dirty="0">
              <a:solidFill>
                <a:schemeClr val="bg2"/>
              </a:solidFill>
            </a:endParaRPr>
          </a:p>
        </p:txBody>
      </p:sp>
      <p:grpSp>
        <p:nvGrpSpPr>
          <p:cNvPr id="14" name="Group 13">
            <a:extLst>
              <a:ext uri="{FF2B5EF4-FFF2-40B4-BE49-F238E27FC236}">
                <a16:creationId xmlns:a16="http://schemas.microsoft.com/office/drawing/2014/main" id="{9A421166-2996-41A7-B094-AE5316F34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6"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3F3972F4-FE7E-48EA-AAD8-9BE5750A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21614E5-870B-4D5E-A43B-8FF7E5323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11" name="Picture 10">
            <a:extLst>
              <a:ext uri="{FF2B5EF4-FFF2-40B4-BE49-F238E27FC236}">
                <a16:creationId xmlns:a16="http://schemas.microsoft.com/office/drawing/2014/main" id="{021EF587-95FF-4535-8C68-D5D4531F6986}"/>
              </a:ext>
            </a:extLst>
          </p:cNvPr>
          <p:cNvPicPr>
            <a:picLocks noChangeAspect="1"/>
          </p:cNvPicPr>
          <p:nvPr/>
        </p:nvPicPr>
        <p:blipFill>
          <a:blip r:embed="rId4"/>
          <a:stretch>
            <a:fillRect/>
          </a:stretch>
        </p:blipFill>
        <p:spPr>
          <a:xfrm>
            <a:off x="8349533" y="4558748"/>
            <a:ext cx="3125315" cy="89452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6CBA8430-E6E2-4C83-9F31-6264A7D056B3}"/>
              </a:ext>
            </a:extLst>
          </p:cNvPr>
          <p:cNvPicPr>
            <a:picLocks noChangeAspect="1"/>
          </p:cNvPicPr>
          <p:nvPr/>
        </p:nvPicPr>
        <p:blipFill>
          <a:blip r:embed="rId5"/>
          <a:stretch>
            <a:fillRect/>
          </a:stretch>
        </p:blipFill>
        <p:spPr>
          <a:xfrm>
            <a:off x="8296274" y="1068017"/>
            <a:ext cx="3178573" cy="102519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C6F83B5-14E4-435D-BC35-246CD1F26A6F}"/>
              </a:ext>
            </a:extLst>
          </p:cNvPr>
          <p:cNvSpPr txBox="1"/>
          <p:nvPr/>
        </p:nvSpPr>
        <p:spPr>
          <a:xfrm>
            <a:off x="8547652" y="2517913"/>
            <a:ext cx="2451239" cy="523220"/>
          </a:xfrm>
          <a:prstGeom prst="rect">
            <a:avLst/>
          </a:prstGeom>
          <a:noFill/>
        </p:spPr>
        <p:txBody>
          <a:bodyPr wrap="square" rtlCol="0">
            <a:spAutoFit/>
          </a:bodyPr>
          <a:lstStyle/>
          <a:p>
            <a:pPr algn="ctr"/>
            <a:r>
              <a:rPr lang="en-US" sz="2800" dirty="0">
                <a:solidFill>
                  <a:schemeClr val="bg1"/>
                </a:solidFill>
              </a:rPr>
              <a:t>THANK YOU</a:t>
            </a:r>
          </a:p>
        </p:txBody>
      </p:sp>
      <p:sp>
        <p:nvSpPr>
          <p:cNvPr id="7" name="Title 6">
            <a:extLst>
              <a:ext uri="{FF2B5EF4-FFF2-40B4-BE49-F238E27FC236}">
                <a16:creationId xmlns:a16="http://schemas.microsoft.com/office/drawing/2014/main" id="{2E1FF93B-F5C6-4DBB-A8DA-DB1327CC84CF}"/>
              </a:ext>
            </a:extLst>
          </p:cNvPr>
          <p:cNvSpPr>
            <a:spLocks noGrp="1"/>
          </p:cNvSpPr>
          <p:nvPr>
            <p:ph type="ctrTitle"/>
          </p:nvPr>
        </p:nvSpPr>
        <p:spPr>
          <a:xfrm>
            <a:off x="581192" y="1020431"/>
            <a:ext cx="10993549" cy="762933"/>
          </a:xfrm>
        </p:spPr>
        <p:txBody>
          <a:bodyPr>
            <a:normAutofit/>
          </a:bodyPr>
          <a:lstStyle/>
          <a:p>
            <a:r>
              <a:rPr lang="en-US" sz="4400" dirty="0"/>
              <a:t>SURVEYS</a:t>
            </a:r>
          </a:p>
        </p:txBody>
      </p:sp>
      <p:sp>
        <p:nvSpPr>
          <p:cNvPr id="31" name="Rectangle 30">
            <a:extLst>
              <a:ext uri="{FF2B5EF4-FFF2-40B4-BE49-F238E27FC236}">
                <a16:creationId xmlns:a16="http://schemas.microsoft.com/office/drawing/2014/main" id="{281F7AEC-6701-43E5-B65E-FC7CD7D4E859}"/>
              </a:ext>
            </a:extLst>
          </p:cNvPr>
          <p:cNvSpPr/>
          <p:nvPr/>
        </p:nvSpPr>
        <p:spPr>
          <a:xfrm>
            <a:off x="363475" y="2117803"/>
            <a:ext cx="6096000" cy="2431435"/>
          </a:xfrm>
          <a:prstGeom prst="rect">
            <a:avLst/>
          </a:prstGeom>
        </p:spPr>
        <p:txBody>
          <a:bodyPr>
            <a:spAutoFit/>
          </a:bodyPr>
          <a:lstStyle/>
          <a:p>
            <a:pPr marL="285750" indent="-285750">
              <a:buFont typeface="Arial" panose="020B0604020202020204" pitchFamily="34" charset="0"/>
              <a:buChar char="•"/>
            </a:pPr>
            <a:r>
              <a:rPr lang="en-US" sz="3200" dirty="0">
                <a:solidFill>
                  <a:schemeClr val="accent2"/>
                </a:solidFill>
                <a:latin typeface="Arial Narrow" panose="020B0606020202030204" pitchFamily="34" charset="0"/>
              </a:rPr>
              <a:t>Session Surveys</a:t>
            </a:r>
          </a:p>
          <a:p>
            <a:pPr lvl="1"/>
            <a:r>
              <a:rPr lang="en-US" sz="2400" dirty="0"/>
              <a:t>Please complete the session survey for this session using the Zoom session survey link.</a:t>
            </a:r>
          </a:p>
          <a:p>
            <a:pPr lvl="1"/>
            <a:endParaRPr lang="en-US" sz="2400" dirty="0"/>
          </a:p>
          <a:p>
            <a:pPr lvl="1"/>
            <a:r>
              <a:rPr lang="en-US" sz="2400" dirty="0"/>
              <a:t>The survey link will be provided via email once the webinar is closed.</a:t>
            </a:r>
          </a:p>
        </p:txBody>
      </p:sp>
    </p:spTree>
    <p:extLst>
      <p:ext uri="{BB962C8B-B14F-4D97-AF65-F5344CB8AC3E}">
        <p14:creationId xmlns:p14="http://schemas.microsoft.com/office/powerpoint/2010/main" val="1046242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B5C45D-E04A-4336-A1E2-7C405238ACCE}"/>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
        <p:nvSpPr>
          <p:cNvPr id="23" name="Title 22">
            <a:extLst>
              <a:ext uri="{FF2B5EF4-FFF2-40B4-BE49-F238E27FC236}">
                <a16:creationId xmlns:a16="http://schemas.microsoft.com/office/drawing/2014/main" id="{E76152B9-E723-472B-9EA8-EA2F9EDF4315}"/>
              </a:ext>
            </a:extLst>
          </p:cNvPr>
          <p:cNvSpPr>
            <a:spLocks noGrp="1"/>
          </p:cNvSpPr>
          <p:nvPr>
            <p:ph type="title"/>
          </p:nvPr>
        </p:nvSpPr>
        <p:spPr/>
        <p:txBody>
          <a:bodyPr/>
          <a:lstStyle/>
          <a:p>
            <a:r>
              <a:rPr lang="en-US" dirty="0"/>
              <a:t>Presenter</a:t>
            </a:r>
          </a:p>
        </p:txBody>
      </p:sp>
      <p:sp>
        <p:nvSpPr>
          <p:cNvPr id="13" name="Content Placeholder 2">
            <a:extLst>
              <a:ext uri="{FF2B5EF4-FFF2-40B4-BE49-F238E27FC236}">
                <a16:creationId xmlns:a16="http://schemas.microsoft.com/office/drawing/2014/main" id="{697277A8-5D93-40BB-8CC3-A5A0BB28BD3A}"/>
              </a:ext>
            </a:extLst>
          </p:cNvPr>
          <p:cNvSpPr txBox="1">
            <a:spLocks/>
          </p:cNvSpPr>
          <p:nvPr/>
        </p:nvSpPr>
        <p:spPr>
          <a:xfrm>
            <a:off x="4707070" y="3423322"/>
            <a:ext cx="7054399" cy="2897944"/>
          </a:xfrm>
          <a:prstGeom prst="rect">
            <a:avLst/>
          </a:prstGeom>
        </p:spPr>
        <p:txBody>
          <a:bodyPr vert="horz" lIns="91440" tIns="45720" rIns="91440" bIns="45720" rtlCol="0" anchor="ctr">
            <a:normAutofit fontScale="8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spcBef>
                <a:spcPts val="600"/>
              </a:spcBef>
              <a:buNone/>
            </a:pPr>
            <a:r>
              <a:rPr lang="en-US" sz="2800" b="1" dirty="0">
                <a:solidFill>
                  <a:schemeClr val="accent6"/>
                </a:solidFill>
              </a:rPr>
              <a:t>Experience</a:t>
            </a:r>
          </a:p>
          <a:p>
            <a:r>
              <a:rPr lang="en-US" sz="2600" dirty="0">
                <a:solidFill>
                  <a:schemeClr val="tx1"/>
                </a:solidFill>
              </a:rPr>
              <a:t>5+ years Cloud Technologies</a:t>
            </a:r>
            <a:endParaRPr lang="en-US" sz="2600" b="1" dirty="0">
              <a:solidFill>
                <a:schemeClr val="tx1"/>
              </a:solidFill>
            </a:endParaRPr>
          </a:p>
          <a:p>
            <a:pPr marL="0" indent="0">
              <a:spcBef>
                <a:spcPts val="3600"/>
              </a:spcBef>
              <a:buNone/>
            </a:pPr>
            <a:r>
              <a:rPr lang="en-US" sz="2800" b="1" dirty="0">
                <a:solidFill>
                  <a:schemeClr val="accent6"/>
                </a:solidFill>
              </a:rPr>
              <a:t>Accredited</a:t>
            </a:r>
          </a:p>
          <a:p>
            <a:r>
              <a:rPr lang="en-US" sz="2600" dirty="0">
                <a:solidFill>
                  <a:schemeClr val="tx1"/>
                </a:solidFill>
              </a:rPr>
              <a:t>AWS Associate Solutions Architect</a:t>
            </a:r>
          </a:p>
          <a:p>
            <a:r>
              <a:rPr lang="en-US" sz="2600" dirty="0">
                <a:solidFill>
                  <a:schemeClr val="tx1"/>
                </a:solidFill>
              </a:rPr>
              <a:t>Oracle Associate Solutions Architect</a:t>
            </a:r>
          </a:p>
          <a:p>
            <a:r>
              <a:rPr lang="en-US" sz="2600" dirty="0">
                <a:solidFill>
                  <a:schemeClr val="tx1"/>
                </a:solidFill>
              </a:rPr>
              <a:t>Masters in Information Systems</a:t>
            </a:r>
          </a:p>
        </p:txBody>
      </p:sp>
      <p:sp>
        <p:nvSpPr>
          <p:cNvPr id="15" name="TextBox 14">
            <a:extLst>
              <a:ext uri="{FF2B5EF4-FFF2-40B4-BE49-F238E27FC236}">
                <a16:creationId xmlns:a16="http://schemas.microsoft.com/office/drawing/2014/main" id="{11551200-B783-4564-AD26-DB63FA1F7F82}"/>
              </a:ext>
            </a:extLst>
          </p:cNvPr>
          <p:cNvSpPr txBox="1"/>
          <p:nvPr/>
        </p:nvSpPr>
        <p:spPr>
          <a:xfrm>
            <a:off x="4707071" y="2208670"/>
            <a:ext cx="3631808" cy="871008"/>
          </a:xfrm>
          <a:prstGeom prst="rect">
            <a:avLst/>
          </a:prstGeom>
          <a:noFill/>
        </p:spPr>
        <p:txBody>
          <a:bodyPr wrap="square">
            <a:spAutoFit/>
          </a:bodyPr>
          <a:lstStyle/>
          <a:p>
            <a:pPr>
              <a:lnSpc>
                <a:spcPct val="80000"/>
              </a:lnSpc>
              <a:spcBef>
                <a:spcPts val="600"/>
              </a:spcBef>
              <a:spcAft>
                <a:spcPts val="600"/>
              </a:spcAft>
              <a:buClr>
                <a:schemeClr val="accent2"/>
              </a:buClr>
              <a:buSzPct val="92000"/>
              <a:defRPr/>
            </a:pPr>
            <a:r>
              <a:rPr lang="en-US" sz="3200" b="1" dirty="0">
                <a:solidFill>
                  <a:schemeClr val="accent1"/>
                </a:solidFill>
              </a:rPr>
              <a:t>Brandon Webb</a:t>
            </a:r>
          </a:p>
          <a:p>
            <a:pPr>
              <a:buClr>
                <a:schemeClr val="accent2"/>
              </a:buClr>
              <a:buSzPct val="92000"/>
            </a:pPr>
            <a:r>
              <a:rPr lang="en-US" sz="2000" dirty="0"/>
              <a:t>Senior Cloud Architect</a:t>
            </a:r>
          </a:p>
        </p:txBody>
      </p:sp>
      <p:pic>
        <p:nvPicPr>
          <p:cNvPr id="24" name="Picture 4">
            <a:extLst>
              <a:ext uri="{FF2B5EF4-FFF2-40B4-BE49-F238E27FC236}">
                <a16:creationId xmlns:a16="http://schemas.microsoft.com/office/drawing/2014/main" id="{715ED00A-1367-4540-85D6-4E30E96D3C90}"/>
              </a:ext>
            </a:extLst>
          </p:cNvPr>
          <p:cNvPicPr>
            <a:picLocks noChangeAspect="1"/>
          </p:cNvPicPr>
          <p:nvPr/>
        </p:nvPicPr>
        <p:blipFill rotWithShape="1">
          <a:blip r:embed="rId2"/>
          <a:srcRect l="20248" t="9392" r="23077"/>
          <a:stretch/>
        </p:blipFill>
        <p:spPr>
          <a:xfrm>
            <a:off x="446715" y="1950447"/>
            <a:ext cx="3703320" cy="4370819"/>
          </a:xfrm>
          <a:prstGeom prst="rect">
            <a:avLst/>
          </a:prstGeom>
        </p:spPr>
      </p:pic>
    </p:spTree>
    <p:extLst>
      <p:ext uri="{BB962C8B-B14F-4D97-AF65-F5344CB8AC3E}">
        <p14:creationId xmlns:p14="http://schemas.microsoft.com/office/powerpoint/2010/main" val="1235157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EC02E88C-8A92-4BB7-8675-8CE75CCEA315}"/>
              </a:ext>
            </a:extLst>
          </p:cNvPr>
          <p:cNvSpPr>
            <a:spLocks noGrp="1"/>
          </p:cNvSpPr>
          <p:nvPr>
            <p:ph type="title"/>
          </p:nvPr>
        </p:nvSpPr>
        <p:spPr/>
        <p:txBody>
          <a:bodyPr/>
          <a:lstStyle/>
          <a:p>
            <a:r>
              <a:rPr lang="en-US" dirty="0"/>
              <a:t>Datavail Overview</a:t>
            </a:r>
          </a:p>
        </p:txBody>
      </p:sp>
      <p:sp>
        <p:nvSpPr>
          <p:cNvPr id="4" name="Slide Number Placeholder 3">
            <a:extLst>
              <a:ext uri="{FF2B5EF4-FFF2-40B4-BE49-F238E27FC236}">
                <a16:creationId xmlns:a16="http://schemas.microsoft.com/office/drawing/2014/main" id="{4C0410B6-7D8D-46B5-B6DC-990FE9690B4E}"/>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
        <p:nvSpPr>
          <p:cNvPr id="7" name="Rectangle 6">
            <a:extLst>
              <a:ext uri="{FF2B5EF4-FFF2-40B4-BE49-F238E27FC236}">
                <a16:creationId xmlns:a16="http://schemas.microsoft.com/office/drawing/2014/main" id="{C52AFD7E-FE10-42AB-AE62-81C95ADE3460}"/>
              </a:ext>
            </a:extLst>
          </p:cNvPr>
          <p:cNvSpPr/>
          <p:nvPr/>
        </p:nvSpPr>
        <p:spPr>
          <a:xfrm flipH="1">
            <a:off x="447811" y="1853948"/>
            <a:ext cx="3700140" cy="4804026"/>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8" name="Group 7">
            <a:extLst>
              <a:ext uri="{FF2B5EF4-FFF2-40B4-BE49-F238E27FC236}">
                <a16:creationId xmlns:a16="http://schemas.microsoft.com/office/drawing/2014/main" id="{2A0801C0-54A6-4820-88BA-6A123DE28B90}"/>
              </a:ext>
            </a:extLst>
          </p:cNvPr>
          <p:cNvGrpSpPr/>
          <p:nvPr/>
        </p:nvGrpSpPr>
        <p:grpSpPr>
          <a:xfrm>
            <a:off x="4495842" y="5053834"/>
            <a:ext cx="6970925" cy="1579621"/>
            <a:chOff x="5110658" y="4401061"/>
            <a:chExt cx="8100512" cy="1835587"/>
          </a:xfrm>
        </p:grpSpPr>
        <p:sp>
          <p:nvSpPr>
            <p:cNvPr id="9" name="Rectangle 8">
              <a:extLst>
                <a:ext uri="{FF2B5EF4-FFF2-40B4-BE49-F238E27FC236}">
                  <a16:creationId xmlns:a16="http://schemas.microsoft.com/office/drawing/2014/main" id="{B82C5381-0B56-49EC-A4AA-DAFDC3360AEE}"/>
                </a:ext>
              </a:extLst>
            </p:cNvPr>
            <p:cNvSpPr/>
            <p:nvPr/>
          </p:nvSpPr>
          <p:spPr>
            <a:xfrm>
              <a:off x="5110658" y="5205049"/>
              <a:ext cx="3971896" cy="1031597"/>
            </a:xfrm>
            <a:prstGeom prst="rect">
              <a:avLst/>
            </a:prstGeom>
          </p:spPr>
          <p:txBody>
            <a:bodyPr wrap="square">
              <a:spAutoFit/>
            </a:bodyPr>
            <a:lstStyle/>
            <a:p>
              <a:pPr marL="176213" indent="-176213">
                <a:lnSpc>
                  <a:spcPct val="110000"/>
                </a:lnSpc>
                <a:spcAft>
                  <a:spcPts val="200"/>
                </a:spcAft>
                <a:buClr>
                  <a:srgbClr val="D73B32"/>
                </a:buClr>
                <a:buFont typeface="Arial"/>
                <a:buChar char="•"/>
              </a:pPr>
              <a:r>
                <a:rPr lang="en-US" sz="1500" dirty="0">
                  <a:latin typeface="+mj-lt"/>
                  <a:cs typeface="Arial" panose="020B0604020202020204" pitchFamily="34" charset="0"/>
                </a:rPr>
                <a:t>Microsoft SSRS, SSIS, SSAS</a:t>
              </a:r>
            </a:p>
            <a:p>
              <a:pPr marL="176213" indent="-176213">
                <a:lnSpc>
                  <a:spcPct val="110000"/>
                </a:lnSpc>
                <a:spcAft>
                  <a:spcPts val="200"/>
                </a:spcAft>
                <a:buClr>
                  <a:srgbClr val="D73B32"/>
                </a:buClr>
                <a:buFont typeface="Arial"/>
                <a:buChar char="•"/>
              </a:pPr>
              <a:r>
                <a:rPr lang="en-US" sz="1500" dirty="0">
                  <a:latin typeface="+mj-lt"/>
                  <a:cs typeface="Arial" panose="020B0604020202020204" pitchFamily="34" charset="0"/>
                </a:rPr>
                <a:t>PowerBI</a:t>
              </a:r>
            </a:p>
            <a:p>
              <a:pPr marL="176213" indent="-176213">
                <a:lnSpc>
                  <a:spcPct val="110000"/>
                </a:lnSpc>
                <a:spcAft>
                  <a:spcPts val="200"/>
                </a:spcAft>
                <a:buClr>
                  <a:srgbClr val="D73B32"/>
                </a:buClr>
                <a:buFont typeface="Arial"/>
                <a:buChar char="•"/>
              </a:pPr>
              <a:r>
                <a:rPr lang="en-US" sz="1500" dirty="0">
                  <a:latin typeface="+mj-lt"/>
                  <a:cs typeface="Arial" panose="020B0604020202020204" pitchFamily="34" charset="0"/>
                </a:rPr>
                <a:t>Oracle OBIEE, BICS, GoldenGate</a:t>
              </a:r>
            </a:p>
          </p:txBody>
        </p:sp>
        <p:sp>
          <p:nvSpPr>
            <p:cNvPr id="10" name="Rectangle 9">
              <a:extLst>
                <a:ext uri="{FF2B5EF4-FFF2-40B4-BE49-F238E27FC236}">
                  <a16:creationId xmlns:a16="http://schemas.microsoft.com/office/drawing/2014/main" id="{3869954D-FE24-4F63-B8A0-55ACF3DDAB28}"/>
                </a:ext>
              </a:extLst>
            </p:cNvPr>
            <p:cNvSpPr/>
            <p:nvPr/>
          </p:nvSpPr>
          <p:spPr>
            <a:xfrm>
              <a:off x="6096000" y="4538025"/>
              <a:ext cx="5762668" cy="500262"/>
            </a:xfrm>
            <a:prstGeom prst="rect">
              <a:avLst/>
            </a:prstGeom>
          </p:spPr>
          <p:txBody>
            <a:bodyPr wrap="square" anchor="ctr">
              <a:spAutoFit/>
            </a:bodyPr>
            <a:lstStyle/>
            <a:p>
              <a:pPr>
                <a:lnSpc>
                  <a:spcPct val="120000"/>
                </a:lnSpc>
              </a:pPr>
              <a:r>
                <a:rPr lang="en-US" sz="2000" b="1" dirty="0">
                  <a:solidFill>
                    <a:schemeClr val="accent6"/>
                  </a:solidFill>
                  <a:latin typeface="+mj-lt"/>
                  <a:ea typeface="Tahoma" panose="020B0604030504040204" pitchFamily="34" charset="0"/>
                  <a:cs typeface="Arial" panose="020B0604020202020204" pitchFamily="34" charset="0"/>
                </a:rPr>
                <a:t>Analytics, Visualization &amp; Integration</a:t>
              </a:r>
            </a:p>
          </p:txBody>
        </p:sp>
        <p:pic>
          <p:nvPicPr>
            <p:cNvPr id="11" name="Picture 10">
              <a:extLst>
                <a:ext uri="{FF2B5EF4-FFF2-40B4-BE49-F238E27FC236}">
                  <a16:creationId xmlns:a16="http://schemas.microsoft.com/office/drawing/2014/main" id="{85A4AD8D-9330-45EB-A169-BAE148115A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5501" y="4401061"/>
              <a:ext cx="920499" cy="774194"/>
            </a:xfrm>
            <a:prstGeom prst="rect">
              <a:avLst/>
            </a:prstGeom>
          </p:spPr>
        </p:pic>
        <p:sp>
          <p:nvSpPr>
            <p:cNvPr id="12" name="Rectangle 11">
              <a:extLst>
                <a:ext uri="{FF2B5EF4-FFF2-40B4-BE49-F238E27FC236}">
                  <a16:creationId xmlns:a16="http://schemas.microsoft.com/office/drawing/2014/main" id="{F888C2AB-F8B9-4FF8-9783-C44D300139C6}"/>
                </a:ext>
              </a:extLst>
            </p:cNvPr>
            <p:cNvSpPr/>
            <p:nvPr/>
          </p:nvSpPr>
          <p:spPr>
            <a:xfrm>
              <a:off x="9374186" y="5205050"/>
              <a:ext cx="3836984" cy="1031598"/>
            </a:xfrm>
            <a:prstGeom prst="rect">
              <a:avLst/>
            </a:prstGeom>
          </p:spPr>
          <p:txBody>
            <a:bodyPr wrap="square">
              <a:spAutoFit/>
            </a:bodyPr>
            <a:lstStyle/>
            <a:p>
              <a:pPr marL="176213" indent="-176213">
                <a:lnSpc>
                  <a:spcPct val="110000"/>
                </a:lnSpc>
                <a:spcAft>
                  <a:spcPts val="200"/>
                </a:spcAft>
                <a:buClr>
                  <a:srgbClr val="D73B32"/>
                </a:buClr>
                <a:buFont typeface="Arial"/>
                <a:buChar char="•"/>
              </a:pPr>
              <a:r>
                <a:rPr lang="en-US" sz="1500" dirty="0">
                  <a:latin typeface="+mj-lt"/>
                  <a:cs typeface="Arial" panose="020B0604020202020204" pitchFamily="34" charset="0"/>
                </a:rPr>
                <a:t>Informatica</a:t>
              </a:r>
            </a:p>
            <a:p>
              <a:pPr marL="176213" indent="-176213">
                <a:lnSpc>
                  <a:spcPct val="110000"/>
                </a:lnSpc>
                <a:spcAft>
                  <a:spcPts val="200"/>
                </a:spcAft>
                <a:buClr>
                  <a:srgbClr val="D73B32"/>
                </a:buClr>
                <a:buFont typeface="Arial"/>
                <a:buChar char="•"/>
              </a:pPr>
              <a:r>
                <a:rPr lang="en-US" sz="1500" dirty="0">
                  <a:latin typeface="+mj-lt"/>
                  <a:cs typeface="Arial" panose="020B0604020202020204" pitchFamily="34" charset="0"/>
                </a:rPr>
                <a:t>Oracle Data Integrator</a:t>
              </a:r>
            </a:p>
            <a:p>
              <a:pPr marL="176213" indent="-176213">
                <a:lnSpc>
                  <a:spcPct val="110000"/>
                </a:lnSpc>
                <a:spcAft>
                  <a:spcPts val="200"/>
                </a:spcAft>
                <a:buClr>
                  <a:srgbClr val="D73B32"/>
                </a:buClr>
                <a:buFont typeface="Arial"/>
                <a:buChar char="•"/>
              </a:pPr>
              <a:r>
                <a:rPr lang="en-US" sz="1500" dirty="0">
                  <a:latin typeface="+mj-lt"/>
                  <a:cs typeface="Arial" panose="020B0604020202020204" pitchFamily="34" charset="0"/>
                </a:rPr>
                <a:t>ETL development and operational run</a:t>
              </a:r>
            </a:p>
          </p:txBody>
        </p:sp>
      </p:grpSp>
      <p:grpSp>
        <p:nvGrpSpPr>
          <p:cNvPr id="13" name="Group 12">
            <a:extLst>
              <a:ext uri="{FF2B5EF4-FFF2-40B4-BE49-F238E27FC236}">
                <a16:creationId xmlns:a16="http://schemas.microsoft.com/office/drawing/2014/main" id="{FDE25738-388C-44C4-96AD-30A2526F38A2}"/>
              </a:ext>
            </a:extLst>
          </p:cNvPr>
          <p:cNvGrpSpPr/>
          <p:nvPr/>
        </p:nvGrpSpPr>
        <p:grpSpPr>
          <a:xfrm>
            <a:off x="4495842" y="2012559"/>
            <a:ext cx="3420936" cy="2802023"/>
            <a:chOff x="5110659" y="490554"/>
            <a:chExt cx="3975273" cy="3256067"/>
          </a:xfrm>
        </p:grpSpPr>
        <p:sp>
          <p:nvSpPr>
            <p:cNvPr id="14" name="Rectangle 13">
              <a:extLst>
                <a:ext uri="{FF2B5EF4-FFF2-40B4-BE49-F238E27FC236}">
                  <a16:creationId xmlns:a16="http://schemas.microsoft.com/office/drawing/2014/main" id="{9BB74513-EAEA-47D5-82C6-0FC903161441}"/>
                </a:ext>
              </a:extLst>
            </p:cNvPr>
            <p:cNvSpPr/>
            <p:nvPr/>
          </p:nvSpPr>
          <p:spPr>
            <a:xfrm>
              <a:off x="5110659" y="1209919"/>
              <a:ext cx="3814015" cy="2536702"/>
            </a:xfrm>
            <a:prstGeom prst="rect">
              <a:avLst/>
            </a:prstGeom>
          </p:spPr>
          <p:txBody>
            <a:bodyPr wrap="square">
              <a:spAutoFit/>
            </a:bodyPr>
            <a:lstStyle/>
            <a:p>
              <a:pPr marL="176213" indent="-176213">
                <a:lnSpc>
                  <a:spcPct val="110000"/>
                </a:lnSpc>
                <a:spcAft>
                  <a:spcPts val="200"/>
                </a:spcAft>
                <a:buClr>
                  <a:srgbClr val="D73B32"/>
                </a:buClr>
                <a:buFont typeface="Arial"/>
                <a:buChar char="•"/>
              </a:pPr>
              <a:r>
                <a:rPr lang="en-US" sz="1500" dirty="0">
                  <a:latin typeface="+mj-lt"/>
                  <a:cs typeface="Arial" panose="020B0604020202020204" pitchFamily="34" charset="0"/>
                </a:rPr>
                <a:t>All major platforms: SQL Server, Oracle, DB2, MySQL, MongoDB, PostgreSQL, MariaDB, Cassandra, AWS, Azure</a:t>
              </a:r>
            </a:p>
            <a:p>
              <a:pPr marL="176213" indent="-176213">
                <a:lnSpc>
                  <a:spcPct val="110000"/>
                </a:lnSpc>
                <a:spcAft>
                  <a:spcPts val="200"/>
                </a:spcAft>
                <a:buClr>
                  <a:srgbClr val="D73B32"/>
                </a:buClr>
                <a:buFont typeface="Arial"/>
                <a:buChar char="•"/>
              </a:pPr>
              <a:r>
                <a:rPr lang="en-US" sz="1500" dirty="0">
                  <a:latin typeface="+mj-lt"/>
                  <a:cs typeface="Arial" panose="020B0604020202020204" pitchFamily="34" charset="0"/>
                </a:rPr>
                <a:t>Comprehensive development &amp; operational services</a:t>
              </a:r>
            </a:p>
            <a:p>
              <a:pPr marL="176213" indent="-176213">
                <a:lnSpc>
                  <a:spcPct val="110000"/>
                </a:lnSpc>
                <a:spcAft>
                  <a:spcPts val="200"/>
                </a:spcAft>
                <a:buClr>
                  <a:srgbClr val="D73B32"/>
                </a:buClr>
                <a:buFont typeface="Arial"/>
                <a:buChar char="•"/>
              </a:pPr>
              <a:r>
                <a:rPr lang="en-US" sz="1500" dirty="0">
                  <a:latin typeface="+mj-lt"/>
                  <a:cs typeface="Arial" panose="020B0604020202020204" pitchFamily="34" charset="0"/>
                </a:rPr>
                <a:t>US &amp; Global models</a:t>
              </a:r>
            </a:p>
            <a:p>
              <a:pPr marL="176213" indent="-176213">
                <a:lnSpc>
                  <a:spcPct val="110000"/>
                </a:lnSpc>
                <a:spcAft>
                  <a:spcPts val="200"/>
                </a:spcAft>
                <a:buClr>
                  <a:srgbClr val="D73B32"/>
                </a:buClr>
                <a:buFont typeface="Arial"/>
                <a:buChar char="•"/>
              </a:pPr>
              <a:r>
                <a:rPr lang="en-US" sz="1500" dirty="0">
                  <a:latin typeface="+mj-lt"/>
                  <a:cs typeface="Arial" panose="020B0604020202020204" pitchFamily="34" charset="0"/>
                </a:rPr>
                <a:t>Reactive and proactive services</a:t>
              </a:r>
            </a:p>
          </p:txBody>
        </p:sp>
        <p:sp>
          <p:nvSpPr>
            <p:cNvPr id="15" name="Rectangle 14">
              <a:extLst>
                <a:ext uri="{FF2B5EF4-FFF2-40B4-BE49-F238E27FC236}">
                  <a16:creationId xmlns:a16="http://schemas.microsoft.com/office/drawing/2014/main" id="{01AD0109-AE68-4B7F-850E-53FA83FC831E}"/>
                </a:ext>
              </a:extLst>
            </p:cNvPr>
            <p:cNvSpPr/>
            <p:nvPr/>
          </p:nvSpPr>
          <p:spPr>
            <a:xfrm>
              <a:off x="5926617" y="559692"/>
              <a:ext cx="3159315" cy="464944"/>
            </a:xfrm>
            <a:prstGeom prst="rect">
              <a:avLst/>
            </a:prstGeom>
          </p:spPr>
          <p:txBody>
            <a:bodyPr wrap="square" anchor="ctr">
              <a:spAutoFit/>
            </a:bodyPr>
            <a:lstStyle/>
            <a:p>
              <a:pPr lvl="0"/>
              <a:r>
                <a:rPr lang="en-US" sz="2000" b="1" dirty="0">
                  <a:solidFill>
                    <a:schemeClr val="accent6"/>
                  </a:solidFill>
                  <a:latin typeface="+mj-lt"/>
                  <a:ea typeface="Tahoma" panose="020B0604030504040204" pitchFamily="34" charset="0"/>
                  <a:cs typeface="Arial" panose="020B0604020202020204" pitchFamily="34" charset="0"/>
                </a:rPr>
                <a:t>Database Operations</a:t>
              </a:r>
            </a:p>
          </p:txBody>
        </p:sp>
        <p:pic>
          <p:nvPicPr>
            <p:cNvPr id="16" name="Picture 15">
              <a:extLst>
                <a:ext uri="{FF2B5EF4-FFF2-40B4-BE49-F238E27FC236}">
                  <a16:creationId xmlns:a16="http://schemas.microsoft.com/office/drawing/2014/main" id="{32246081-3B19-462C-B651-6A0673867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675" y="490554"/>
              <a:ext cx="704244" cy="603219"/>
            </a:xfrm>
            <a:prstGeom prst="rect">
              <a:avLst/>
            </a:prstGeom>
          </p:spPr>
        </p:pic>
      </p:grpSp>
      <p:grpSp>
        <p:nvGrpSpPr>
          <p:cNvPr id="17" name="Group 16">
            <a:extLst>
              <a:ext uri="{FF2B5EF4-FFF2-40B4-BE49-F238E27FC236}">
                <a16:creationId xmlns:a16="http://schemas.microsoft.com/office/drawing/2014/main" id="{5CFE413F-FC95-43BA-AA8E-CA77F8CF5F04}"/>
              </a:ext>
            </a:extLst>
          </p:cNvPr>
          <p:cNvGrpSpPr/>
          <p:nvPr/>
        </p:nvGrpSpPr>
        <p:grpSpPr>
          <a:xfrm>
            <a:off x="8303645" y="2012559"/>
            <a:ext cx="3490372" cy="2766644"/>
            <a:chOff x="8747259" y="479150"/>
            <a:chExt cx="4055962" cy="3214955"/>
          </a:xfrm>
        </p:grpSpPr>
        <p:sp>
          <p:nvSpPr>
            <p:cNvPr id="18" name="Rectangle 17">
              <a:extLst>
                <a:ext uri="{FF2B5EF4-FFF2-40B4-BE49-F238E27FC236}">
                  <a16:creationId xmlns:a16="http://schemas.microsoft.com/office/drawing/2014/main" id="{327238EB-3542-4038-8079-A5ACFC7EE21B}"/>
                </a:ext>
              </a:extLst>
            </p:cNvPr>
            <p:cNvSpPr/>
            <p:nvPr/>
          </p:nvSpPr>
          <p:spPr>
            <a:xfrm>
              <a:off x="8747259" y="1193541"/>
              <a:ext cx="3085110" cy="2500564"/>
            </a:xfrm>
            <a:prstGeom prst="rect">
              <a:avLst/>
            </a:prstGeom>
          </p:spPr>
          <p:txBody>
            <a:bodyPr wrap="square">
              <a:spAutoFit/>
            </a:bodyPr>
            <a:lstStyle/>
            <a:p>
              <a:pPr marL="176213" indent="-176213">
                <a:lnSpc>
                  <a:spcPct val="110000"/>
                </a:lnSpc>
                <a:spcAft>
                  <a:spcPts val="200"/>
                </a:spcAft>
                <a:buClr>
                  <a:srgbClr val="D73B32"/>
                </a:buClr>
                <a:buFont typeface="Arial"/>
                <a:buChar char="•"/>
              </a:pPr>
              <a:r>
                <a:rPr lang="en-US" sz="1500" dirty="0">
                  <a:latin typeface="+mj-lt"/>
                  <a:cs typeface="Arial" panose="020B0604020202020204" pitchFamily="34" charset="0"/>
                </a:rPr>
                <a:t>EBS/ERP</a:t>
              </a:r>
            </a:p>
            <a:p>
              <a:pPr marL="176213" indent="-176213">
                <a:lnSpc>
                  <a:spcPct val="110000"/>
                </a:lnSpc>
                <a:spcAft>
                  <a:spcPts val="200"/>
                </a:spcAft>
                <a:buClr>
                  <a:srgbClr val="D73B32"/>
                </a:buClr>
                <a:buFont typeface="Arial"/>
                <a:buChar char="•"/>
              </a:pPr>
              <a:r>
                <a:rPr lang="en-US" sz="1500" dirty="0">
                  <a:latin typeface="+mj-lt"/>
                  <a:cs typeface="Arial" panose="020B0604020202020204" pitchFamily="34" charset="0"/>
                </a:rPr>
                <a:t>EPM</a:t>
              </a:r>
            </a:p>
            <a:p>
              <a:pPr marL="176213" indent="-176213">
                <a:lnSpc>
                  <a:spcPct val="110000"/>
                </a:lnSpc>
                <a:spcAft>
                  <a:spcPts val="200"/>
                </a:spcAft>
                <a:buClr>
                  <a:srgbClr val="D73B32"/>
                </a:buClr>
                <a:buFont typeface="Arial"/>
                <a:buChar char="•"/>
              </a:pPr>
              <a:r>
                <a:rPr lang="en-US" sz="1500" dirty="0">
                  <a:latin typeface="+mj-lt"/>
                  <a:cs typeface="Arial" panose="020B0604020202020204" pitchFamily="34" charset="0"/>
                </a:rPr>
                <a:t>Hyperion/Essbase</a:t>
              </a:r>
            </a:p>
            <a:p>
              <a:pPr marL="176213" indent="-176213">
                <a:lnSpc>
                  <a:spcPct val="110000"/>
                </a:lnSpc>
                <a:spcAft>
                  <a:spcPts val="200"/>
                </a:spcAft>
                <a:buClr>
                  <a:srgbClr val="D73B32"/>
                </a:buClr>
                <a:buFont typeface="Arial"/>
                <a:buChar char="•"/>
              </a:pPr>
              <a:r>
                <a:rPr lang="en-US" sz="1500" dirty="0">
                  <a:latin typeface="+mj-lt"/>
                  <a:cs typeface="Arial" panose="020B0604020202020204" pitchFamily="34" charset="0"/>
                </a:rPr>
                <a:t>Microsoft Dynamics</a:t>
              </a:r>
            </a:p>
            <a:p>
              <a:pPr marL="176213" indent="-176213">
                <a:lnSpc>
                  <a:spcPct val="110000"/>
                </a:lnSpc>
                <a:spcAft>
                  <a:spcPts val="200"/>
                </a:spcAft>
                <a:buClr>
                  <a:srgbClr val="D73B32"/>
                </a:buClr>
                <a:buFont typeface="Arial"/>
                <a:buChar char="•"/>
              </a:pPr>
              <a:r>
                <a:rPr lang="en-US" sz="1500" dirty="0">
                  <a:latin typeface="+mj-lt"/>
                  <a:cs typeface="Arial" panose="020B0604020202020204" pitchFamily="34" charset="0"/>
                </a:rPr>
                <a:t>SharePoint</a:t>
              </a:r>
            </a:p>
            <a:p>
              <a:pPr marL="176213" indent="-176213">
                <a:lnSpc>
                  <a:spcPct val="110000"/>
                </a:lnSpc>
                <a:spcAft>
                  <a:spcPts val="200"/>
                </a:spcAft>
                <a:buClr>
                  <a:srgbClr val="D73B32"/>
                </a:buClr>
                <a:buFont typeface="Arial"/>
                <a:buChar char="•"/>
              </a:pPr>
              <a:r>
                <a:rPr lang="en-US" sz="1500" dirty="0">
                  <a:latin typeface="+mj-lt"/>
                  <a:cs typeface="Arial" panose="020B0604020202020204" pitchFamily="34" charset="0"/>
                </a:rPr>
                <a:t>Custom development</a:t>
              </a:r>
            </a:p>
            <a:p>
              <a:pPr marL="628650" lvl="2" indent="-171450">
                <a:spcAft>
                  <a:spcPts val="100"/>
                </a:spcAft>
                <a:buClr>
                  <a:srgbClr val="D73B32"/>
                </a:buClr>
                <a:buFont typeface="Arial"/>
                <a:buChar char="•"/>
              </a:pPr>
              <a:r>
                <a:rPr lang="en-US" sz="1200" dirty="0">
                  <a:latin typeface="+mj-lt"/>
                  <a:cs typeface="Arial" panose="020B0604020202020204" pitchFamily="34" charset="0"/>
                </a:rPr>
                <a:t>Microsoft .NET</a:t>
              </a:r>
            </a:p>
            <a:p>
              <a:pPr marL="628650" lvl="2" indent="-171450">
                <a:spcAft>
                  <a:spcPts val="100"/>
                </a:spcAft>
                <a:buClr>
                  <a:srgbClr val="D73B32"/>
                </a:buClr>
                <a:buFont typeface="Arial"/>
                <a:buChar char="•"/>
              </a:pPr>
              <a:r>
                <a:rPr lang="en-US" sz="1200" dirty="0">
                  <a:latin typeface="+mj-lt"/>
                  <a:cs typeface="Arial" panose="020B0604020202020204" pitchFamily="34" charset="0"/>
                </a:rPr>
                <a:t>Oracle APEX</a:t>
              </a:r>
            </a:p>
          </p:txBody>
        </p:sp>
        <p:sp>
          <p:nvSpPr>
            <p:cNvPr id="19" name="Rectangle 18">
              <a:extLst>
                <a:ext uri="{FF2B5EF4-FFF2-40B4-BE49-F238E27FC236}">
                  <a16:creationId xmlns:a16="http://schemas.microsoft.com/office/drawing/2014/main" id="{51CA2400-7271-455A-B686-D66225A82DF5}"/>
                </a:ext>
              </a:extLst>
            </p:cNvPr>
            <p:cNvSpPr/>
            <p:nvPr/>
          </p:nvSpPr>
          <p:spPr>
            <a:xfrm>
              <a:off x="9534947" y="589236"/>
              <a:ext cx="3268274" cy="411296"/>
            </a:xfrm>
            <a:prstGeom prst="rect">
              <a:avLst/>
            </a:prstGeom>
          </p:spPr>
          <p:txBody>
            <a:bodyPr wrap="square" anchor="ctr">
              <a:spAutoFit/>
            </a:bodyPr>
            <a:lstStyle/>
            <a:p>
              <a:r>
                <a:rPr lang="en-US" sz="1700" b="1" dirty="0">
                  <a:solidFill>
                    <a:schemeClr val="accent6"/>
                  </a:solidFill>
                  <a:latin typeface="+mj-lt"/>
                  <a:ea typeface="Tahoma" panose="020B0604030504040204" pitchFamily="34" charset="0"/>
                  <a:cs typeface="Arial" panose="020B0604020202020204" pitchFamily="34" charset="0"/>
                </a:rPr>
                <a:t>Application Management</a:t>
              </a:r>
            </a:p>
          </p:txBody>
        </p:sp>
        <p:pic>
          <p:nvPicPr>
            <p:cNvPr id="20" name="Picture 19">
              <a:extLst>
                <a:ext uri="{FF2B5EF4-FFF2-40B4-BE49-F238E27FC236}">
                  <a16:creationId xmlns:a16="http://schemas.microsoft.com/office/drawing/2014/main" id="{EED302EA-B7D4-4ED3-AA87-54DCA90DB8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0016" y="479150"/>
              <a:ext cx="645937" cy="603504"/>
            </a:xfrm>
            <a:prstGeom prst="rect">
              <a:avLst/>
            </a:prstGeom>
          </p:spPr>
        </p:pic>
      </p:grpSp>
      <p:cxnSp>
        <p:nvCxnSpPr>
          <p:cNvPr id="21" name="Straight Connector 20">
            <a:extLst>
              <a:ext uri="{FF2B5EF4-FFF2-40B4-BE49-F238E27FC236}">
                <a16:creationId xmlns:a16="http://schemas.microsoft.com/office/drawing/2014/main" id="{A6D577E8-7955-406C-8AA3-A20A5CB4285C}"/>
              </a:ext>
            </a:extLst>
          </p:cNvPr>
          <p:cNvCxnSpPr>
            <a:cxnSpLocks/>
          </p:cNvCxnSpPr>
          <p:nvPr/>
        </p:nvCxnSpPr>
        <p:spPr>
          <a:xfrm>
            <a:off x="4495842" y="4915218"/>
            <a:ext cx="724130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ABA42A78-A202-4B8C-B87B-E36907583C44}"/>
              </a:ext>
            </a:extLst>
          </p:cNvPr>
          <p:cNvSpPr/>
          <p:nvPr/>
        </p:nvSpPr>
        <p:spPr>
          <a:xfrm>
            <a:off x="608872" y="2764670"/>
            <a:ext cx="3249178" cy="729110"/>
          </a:xfrm>
          <a:prstGeom prst="rect">
            <a:avLst/>
          </a:prstGeom>
        </p:spPr>
        <p:txBody>
          <a:bodyPr wrap="square">
            <a:spAutoFit/>
          </a:bodyPr>
          <a:lstStyle/>
          <a:p>
            <a:pPr>
              <a:lnSpc>
                <a:spcPct val="120000"/>
              </a:lnSpc>
            </a:pPr>
            <a:r>
              <a:rPr lang="en-US" dirty="0">
                <a:solidFill>
                  <a:schemeClr val="bg1"/>
                </a:solidFill>
                <a:latin typeface="+mj-lt"/>
                <a:cs typeface="Arial" panose="020B0604020202020204" pitchFamily="34" charset="0"/>
              </a:rPr>
              <a:t>Databases, Analytics, and Application Data Integration</a:t>
            </a:r>
          </a:p>
        </p:txBody>
      </p:sp>
      <p:grpSp>
        <p:nvGrpSpPr>
          <p:cNvPr id="23" name="Group 22">
            <a:extLst>
              <a:ext uri="{FF2B5EF4-FFF2-40B4-BE49-F238E27FC236}">
                <a16:creationId xmlns:a16="http://schemas.microsoft.com/office/drawing/2014/main" id="{398FECEA-7D64-409B-872E-72D2992C259C}"/>
              </a:ext>
            </a:extLst>
          </p:cNvPr>
          <p:cNvGrpSpPr/>
          <p:nvPr/>
        </p:nvGrpSpPr>
        <p:grpSpPr>
          <a:xfrm>
            <a:off x="681849" y="3733680"/>
            <a:ext cx="2987782" cy="646331"/>
            <a:chOff x="609600" y="3170011"/>
            <a:chExt cx="3471930" cy="751064"/>
          </a:xfrm>
        </p:grpSpPr>
        <p:pic>
          <p:nvPicPr>
            <p:cNvPr id="24" name="Picture 23">
              <a:extLst>
                <a:ext uri="{FF2B5EF4-FFF2-40B4-BE49-F238E27FC236}">
                  <a16:creationId xmlns:a16="http://schemas.microsoft.com/office/drawing/2014/main" id="{27FE4684-0C00-4E8E-835A-9BD52E668A64}"/>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609600" y="3194542"/>
              <a:ext cx="947225" cy="702005"/>
            </a:xfrm>
            <a:prstGeom prst="rect">
              <a:avLst/>
            </a:prstGeom>
          </p:spPr>
        </p:pic>
        <p:sp>
          <p:nvSpPr>
            <p:cNvPr id="25" name="Rectangle 24">
              <a:extLst>
                <a:ext uri="{FF2B5EF4-FFF2-40B4-BE49-F238E27FC236}">
                  <a16:creationId xmlns:a16="http://schemas.microsoft.com/office/drawing/2014/main" id="{7EB8AAD7-6695-4E64-A68D-71A2D2198811}"/>
                </a:ext>
              </a:extLst>
            </p:cNvPr>
            <p:cNvSpPr/>
            <p:nvPr/>
          </p:nvSpPr>
          <p:spPr>
            <a:xfrm>
              <a:off x="1615466" y="3170011"/>
              <a:ext cx="2466064" cy="751064"/>
            </a:xfrm>
            <a:prstGeom prst="rect">
              <a:avLst/>
            </a:prstGeom>
          </p:spPr>
          <p:txBody>
            <a:bodyPr wrap="square" anchor="ctr">
              <a:spAutoFit/>
            </a:bodyPr>
            <a:lstStyle/>
            <a:p>
              <a:pPr>
                <a:spcBef>
                  <a:spcPts val="225"/>
                </a:spcBef>
              </a:pPr>
              <a:r>
                <a:rPr lang="en-US" b="1" dirty="0">
                  <a:solidFill>
                    <a:schemeClr val="bg1"/>
                  </a:solidFill>
                  <a:latin typeface="+mj-lt"/>
                  <a:cs typeface="Arial" panose="020B0604020202020204" pitchFamily="34" charset="0"/>
                </a:rPr>
                <a:t>17+ </a:t>
              </a:r>
              <a:r>
                <a:rPr lang="en-US" dirty="0">
                  <a:solidFill>
                    <a:schemeClr val="bg1"/>
                  </a:solidFill>
                  <a:latin typeface="+mj-lt"/>
                  <a:cs typeface="Arial" panose="020B0604020202020204" pitchFamily="34" charset="0"/>
                </a:rPr>
                <a:t>years delivering data services</a:t>
              </a:r>
            </a:p>
          </p:txBody>
        </p:sp>
      </p:grpSp>
      <p:grpSp>
        <p:nvGrpSpPr>
          <p:cNvPr id="26" name="Group 25">
            <a:extLst>
              <a:ext uri="{FF2B5EF4-FFF2-40B4-BE49-F238E27FC236}">
                <a16:creationId xmlns:a16="http://schemas.microsoft.com/office/drawing/2014/main" id="{6BE57179-363A-442C-BEA8-91F2F4A0D55B}"/>
              </a:ext>
            </a:extLst>
          </p:cNvPr>
          <p:cNvGrpSpPr/>
          <p:nvPr/>
        </p:nvGrpSpPr>
        <p:grpSpPr>
          <a:xfrm>
            <a:off x="754738" y="4599429"/>
            <a:ext cx="2914893" cy="923330"/>
            <a:chOff x="694300" y="4117848"/>
            <a:chExt cx="3387229" cy="1072949"/>
          </a:xfrm>
        </p:grpSpPr>
        <p:pic>
          <p:nvPicPr>
            <p:cNvPr id="27" name="Picture 26">
              <a:extLst>
                <a:ext uri="{FF2B5EF4-FFF2-40B4-BE49-F238E27FC236}">
                  <a16:creationId xmlns:a16="http://schemas.microsoft.com/office/drawing/2014/main" id="{6F01C05E-80AB-4E63-8EEC-E08BAF8A7164}"/>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694300" y="4302278"/>
              <a:ext cx="777826" cy="704088"/>
            </a:xfrm>
            <a:prstGeom prst="rect">
              <a:avLst/>
            </a:prstGeom>
          </p:spPr>
        </p:pic>
        <p:sp>
          <p:nvSpPr>
            <p:cNvPr id="28" name="Rectangle 27">
              <a:extLst>
                <a:ext uri="{FF2B5EF4-FFF2-40B4-BE49-F238E27FC236}">
                  <a16:creationId xmlns:a16="http://schemas.microsoft.com/office/drawing/2014/main" id="{383563CD-4A11-4299-9929-3D3395D1ED4D}"/>
                </a:ext>
              </a:extLst>
            </p:cNvPr>
            <p:cNvSpPr/>
            <p:nvPr/>
          </p:nvSpPr>
          <p:spPr>
            <a:xfrm>
              <a:off x="1615467" y="4117848"/>
              <a:ext cx="2466062" cy="1072949"/>
            </a:xfrm>
            <a:prstGeom prst="rect">
              <a:avLst/>
            </a:prstGeom>
          </p:spPr>
          <p:txBody>
            <a:bodyPr wrap="square" anchor="ctr">
              <a:spAutoFit/>
            </a:bodyPr>
            <a:lstStyle/>
            <a:p>
              <a:pPr>
                <a:spcBef>
                  <a:spcPts val="225"/>
                </a:spcBef>
              </a:pPr>
              <a:r>
                <a:rPr lang="en-US" b="1" dirty="0">
                  <a:solidFill>
                    <a:schemeClr val="bg1"/>
                  </a:solidFill>
                  <a:latin typeface="+mj-lt"/>
                  <a:cs typeface="Arial" panose="020B0604020202020204" pitchFamily="34" charset="0"/>
                </a:rPr>
                <a:t>700+ </a:t>
              </a:r>
              <a:r>
                <a:rPr lang="en-US" dirty="0">
                  <a:solidFill>
                    <a:schemeClr val="bg1"/>
                  </a:solidFill>
                  <a:latin typeface="+mj-lt"/>
                  <a:cs typeface="Arial" panose="020B0604020202020204" pitchFamily="34" charset="0"/>
                </a:rPr>
                <a:t>customers with average client retention of 7 years</a:t>
              </a:r>
            </a:p>
          </p:txBody>
        </p:sp>
      </p:grpSp>
      <p:grpSp>
        <p:nvGrpSpPr>
          <p:cNvPr id="29" name="Group 28">
            <a:extLst>
              <a:ext uri="{FF2B5EF4-FFF2-40B4-BE49-F238E27FC236}">
                <a16:creationId xmlns:a16="http://schemas.microsoft.com/office/drawing/2014/main" id="{C1CB5BC0-2579-4527-AE09-C01907307C3B}"/>
              </a:ext>
            </a:extLst>
          </p:cNvPr>
          <p:cNvGrpSpPr/>
          <p:nvPr/>
        </p:nvGrpSpPr>
        <p:grpSpPr>
          <a:xfrm>
            <a:off x="684610" y="5705498"/>
            <a:ext cx="2985022" cy="646331"/>
            <a:chOff x="612809" y="5403258"/>
            <a:chExt cx="3468723" cy="751065"/>
          </a:xfrm>
        </p:grpSpPr>
        <p:pic>
          <p:nvPicPr>
            <p:cNvPr id="30" name="Picture 29">
              <a:extLst>
                <a:ext uri="{FF2B5EF4-FFF2-40B4-BE49-F238E27FC236}">
                  <a16:creationId xmlns:a16="http://schemas.microsoft.com/office/drawing/2014/main" id="{2F05FB9A-1DF4-4465-B4B0-108F8DB530A1}"/>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612809" y="5503926"/>
              <a:ext cx="940807" cy="549727"/>
            </a:xfrm>
            <a:prstGeom prst="rect">
              <a:avLst/>
            </a:prstGeom>
          </p:spPr>
        </p:pic>
        <p:sp>
          <p:nvSpPr>
            <p:cNvPr id="31" name="Rectangle 30">
              <a:extLst>
                <a:ext uri="{FF2B5EF4-FFF2-40B4-BE49-F238E27FC236}">
                  <a16:creationId xmlns:a16="http://schemas.microsoft.com/office/drawing/2014/main" id="{93F18093-2D72-48A6-8ED7-92F45C7E2CEA}"/>
                </a:ext>
              </a:extLst>
            </p:cNvPr>
            <p:cNvSpPr/>
            <p:nvPr/>
          </p:nvSpPr>
          <p:spPr>
            <a:xfrm>
              <a:off x="1615468" y="5403258"/>
              <a:ext cx="2466064" cy="751065"/>
            </a:xfrm>
            <a:prstGeom prst="rect">
              <a:avLst/>
            </a:prstGeom>
          </p:spPr>
          <p:txBody>
            <a:bodyPr wrap="square" anchor="ctr">
              <a:spAutoFit/>
            </a:bodyPr>
            <a:lstStyle/>
            <a:p>
              <a:pPr>
                <a:spcBef>
                  <a:spcPts val="225"/>
                </a:spcBef>
              </a:pPr>
              <a:r>
                <a:rPr lang="en-US" dirty="0">
                  <a:solidFill>
                    <a:schemeClr val="bg1"/>
                  </a:solidFill>
                  <a:latin typeface="+mj-lt"/>
                  <a:cs typeface="Arial" panose="020B0604020202020204" pitchFamily="34" charset="0"/>
                </a:rPr>
                <a:t>Managed services, projects, and staffing </a:t>
              </a:r>
            </a:p>
          </p:txBody>
        </p:sp>
      </p:grpSp>
      <p:grpSp>
        <p:nvGrpSpPr>
          <p:cNvPr id="32" name="Group 31">
            <a:extLst>
              <a:ext uri="{FF2B5EF4-FFF2-40B4-BE49-F238E27FC236}">
                <a16:creationId xmlns:a16="http://schemas.microsoft.com/office/drawing/2014/main" id="{24B3AA30-D31D-48BB-9A40-BA2489CAF281}"/>
              </a:ext>
            </a:extLst>
          </p:cNvPr>
          <p:cNvGrpSpPr/>
          <p:nvPr/>
        </p:nvGrpSpPr>
        <p:grpSpPr>
          <a:xfrm>
            <a:off x="695698" y="4542069"/>
            <a:ext cx="3204366" cy="1016400"/>
            <a:chOff x="543502" y="3491850"/>
            <a:chExt cx="2075971" cy="764615"/>
          </a:xfrm>
        </p:grpSpPr>
        <p:cxnSp>
          <p:nvCxnSpPr>
            <p:cNvPr id="33" name="Straight Connector 32">
              <a:extLst>
                <a:ext uri="{FF2B5EF4-FFF2-40B4-BE49-F238E27FC236}">
                  <a16:creationId xmlns:a16="http://schemas.microsoft.com/office/drawing/2014/main" id="{ABD734D9-1B41-4BE8-BE36-A829ED84BCCD}"/>
                </a:ext>
              </a:extLst>
            </p:cNvPr>
            <p:cNvCxnSpPr>
              <a:cxnSpLocks/>
            </p:cNvCxnSpPr>
            <p:nvPr/>
          </p:nvCxnSpPr>
          <p:spPr>
            <a:xfrm>
              <a:off x="543502" y="3491850"/>
              <a:ext cx="2071664"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60B926B-D400-43F3-912E-3A08A604FC41}"/>
                </a:ext>
              </a:extLst>
            </p:cNvPr>
            <p:cNvCxnSpPr>
              <a:cxnSpLocks/>
            </p:cNvCxnSpPr>
            <p:nvPr/>
          </p:nvCxnSpPr>
          <p:spPr>
            <a:xfrm>
              <a:off x="547809" y="4256465"/>
              <a:ext cx="2071664"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B7AD7292-54FA-4D0A-8066-3D3D28770AB1}"/>
              </a:ext>
            </a:extLst>
          </p:cNvPr>
          <p:cNvSpPr/>
          <p:nvPr/>
        </p:nvSpPr>
        <p:spPr>
          <a:xfrm>
            <a:off x="608870" y="1965019"/>
            <a:ext cx="3249178" cy="812530"/>
          </a:xfrm>
          <a:prstGeom prst="rect">
            <a:avLst/>
          </a:prstGeom>
        </p:spPr>
        <p:txBody>
          <a:bodyPr wrap="square" anchor="ctr">
            <a:spAutoFit/>
          </a:bodyPr>
          <a:lstStyle/>
          <a:p>
            <a:pPr lvl="0">
              <a:lnSpc>
                <a:spcPct val="90000"/>
              </a:lnSpc>
            </a:pPr>
            <a:r>
              <a:rPr lang="en-US" sz="2600" b="1" dirty="0">
                <a:solidFill>
                  <a:schemeClr val="accent1"/>
                </a:solidFill>
                <a:latin typeface="+mj-lt"/>
                <a:ea typeface="Tahoma" panose="020B0604030504040204" pitchFamily="34" charset="0"/>
                <a:cs typeface="Arial" panose="020B0604020202020204" pitchFamily="34" charset="0"/>
              </a:rPr>
              <a:t>We are data specialists</a:t>
            </a:r>
          </a:p>
        </p:txBody>
      </p:sp>
      <p:cxnSp>
        <p:nvCxnSpPr>
          <p:cNvPr id="36" name="Straight Connector 35">
            <a:extLst>
              <a:ext uri="{FF2B5EF4-FFF2-40B4-BE49-F238E27FC236}">
                <a16:creationId xmlns:a16="http://schemas.microsoft.com/office/drawing/2014/main" id="{6929B9CB-B3A0-479B-900F-95C52E2497F9}"/>
              </a:ext>
            </a:extLst>
          </p:cNvPr>
          <p:cNvCxnSpPr>
            <a:cxnSpLocks/>
          </p:cNvCxnSpPr>
          <p:nvPr/>
        </p:nvCxnSpPr>
        <p:spPr>
          <a:xfrm flipV="1">
            <a:off x="8067910" y="2012559"/>
            <a:ext cx="0" cy="27666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7" name="Picture 36" descr="A picture containing text, clipart&#10;&#10;Description automatically generated">
            <a:extLst>
              <a:ext uri="{FF2B5EF4-FFF2-40B4-BE49-F238E27FC236}">
                <a16:creationId xmlns:a16="http://schemas.microsoft.com/office/drawing/2014/main" id="{DE5B0352-51B6-43EA-B8F8-F3CFB39A4BEC}"/>
              </a:ext>
            </a:extLst>
          </p:cNvPr>
          <p:cNvPicPr>
            <a:picLocks noChangeAspect="1"/>
          </p:cNvPicPr>
          <p:nvPr/>
        </p:nvPicPr>
        <p:blipFill>
          <a:blip r:embed="rId8"/>
          <a:stretch>
            <a:fillRect/>
          </a:stretch>
        </p:blipFill>
        <p:spPr>
          <a:xfrm>
            <a:off x="9588635" y="1227054"/>
            <a:ext cx="1927400" cy="433484"/>
          </a:xfrm>
          <a:prstGeom prst="rect">
            <a:avLst/>
          </a:prstGeom>
        </p:spPr>
      </p:pic>
    </p:spTree>
    <p:extLst>
      <p:ext uri="{BB962C8B-B14F-4D97-AF65-F5344CB8AC3E}">
        <p14:creationId xmlns:p14="http://schemas.microsoft.com/office/powerpoint/2010/main" val="814678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E33850-A982-4358-A99D-49D4BF74208E}"/>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
        <p:nvSpPr>
          <p:cNvPr id="8" name="Title 1">
            <a:extLst>
              <a:ext uri="{FF2B5EF4-FFF2-40B4-BE49-F238E27FC236}">
                <a16:creationId xmlns:a16="http://schemas.microsoft.com/office/drawing/2014/main" id="{E8E816EF-9725-4ADA-B24F-805818F6C06E}"/>
              </a:ext>
            </a:extLst>
          </p:cNvPr>
          <p:cNvSpPr txBox="1">
            <a:spLocks/>
          </p:cNvSpPr>
          <p:nvPr/>
        </p:nvSpPr>
        <p:spPr>
          <a:xfrm>
            <a:off x="533400" y="854765"/>
            <a:ext cx="4972878" cy="1356646"/>
          </a:xfrm>
          <a:prstGeom prst="rect">
            <a:avLst/>
          </a:prstGeom>
        </p:spPr>
        <p:txBody>
          <a:bodyPr>
            <a:noAutofit/>
          </a:bodyPr>
          <a:lstStyle>
            <a:lvl1pPr algn="l" defTabSz="914400" rtl="0" eaLnBrk="1" latinLnBrk="0" hangingPunct="1">
              <a:lnSpc>
                <a:spcPct val="90000"/>
              </a:lnSpc>
              <a:spcBef>
                <a:spcPct val="0"/>
              </a:spcBef>
              <a:buNone/>
              <a:defRPr sz="3200" kern="1200">
                <a:solidFill>
                  <a:srgbClr val="562706"/>
                </a:solidFill>
                <a:latin typeface="+mj-lt"/>
                <a:ea typeface="+mj-ea"/>
                <a:cs typeface="+mj-cs"/>
              </a:defRPr>
            </a:lvl1pPr>
          </a:lstStyle>
          <a:p>
            <a:r>
              <a:rPr lang="en-US" sz="4800" b="1" dirty="0">
                <a:solidFill>
                  <a:schemeClr val="accent1"/>
                </a:solidFill>
                <a:ea typeface="Tahoma" panose="020B0604030504040204" pitchFamily="34" charset="0"/>
                <a:cs typeface="Tahoma" panose="020B0604030504040204" pitchFamily="34" charset="0"/>
              </a:rPr>
              <a:t>Fill Out </a:t>
            </a:r>
            <a:br>
              <a:rPr lang="en-US" sz="4800" b="1" dirty="0">
                <a:solidFill>
                  <a:schemeClr val="accent1"/>
                </a:solidFill>
                <a:ea typeface="Tahoma" panose="020B0604030504040204" pitchFamily="34" charset="0"/>
                <a:cs typeface="Tahoma" panose="020B0604030504040204" pitchFamily="34" charset="0"/>
              </a:rPr>
            </a:br>
            <a:r>
              <a:rPr lang="en-US" sz="4800" b="1" dirty="0">
                <a:solidFill>
                  <a:schemeClr val="accent1"/>
                </a:solidFill>
                <a:ea typeface="Tahoma" panose="020B0604030504040204" pitchFamily="34" charset="0"/>
                <a:cs typeface="Tahoma" panose="020B0604030504040204" pitchFamily="34" charset="0"/>
              </a:rPr>
              <a:t>Evaluation Form</a:t>
            </a:r>
          </a:p>
        </p:txBody>
      </p:sp>
      <p:sp>
        <p:nvSpPr>
          <p:cNvPr id="9" name="Content Placeholder 1">
            <a:extLst>
              <a:ext uri="{FF2B5EF4-FFF2-40B4-BE49-F238E27FC236}">
                <a16:creationId xmlns:a16="http://schemas.microsoft.com/office/drawing/2014/main" id="{86A90AD3-830C-4F90-B895-55CAAC7C64A3}"/>
              </a:ext>
            </a:extLst>
          </p:cNvPr>
          <p:cNvSpPr txBox="1">
            <a:spLocks/>
          </p:cNvSpPr>
          <p:nvPr/>
        </p:nvSpPr>
        <p:spPr>
          <a:xfrm>
            <a:off x="533400" y="2544073"/>
            <a:ext cx="4972877" cy="21025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Aft>
                <a:spcPts val="600"/>
              </a:spcAft>
              <a:buNone/>
            </a:pPr>
            <a:r>
              <a:rPr lang="en-US" dirty="0"/>
              <a:t>Fill out the Cloud Adoption survey for a chance to </a:t>
            </a:r>
            <a:r>
              <a:rPr lang="en-US" sz="3600" b="1" dirty="0"/>
              <a:t>WIN</a:t>
            </a:r>
            <a:r>
              <a:rPr lang="en-US" dirty="0"/>
              <a:t> Bose Audio Sunglasses with ear headphones &amp; Bluetooth</a:t>
            </a:r>
          </a:p>
          <a:p>
            <a:pPr marL="0" indent="0">
              <a:lnSpc>
                <a:spcPct val="110000"/>
              </a:lnSpc>
              <a:spcAft>
                <a:spcPts val="600"/>
              </a:spcAft>
              <a:buNone/>
            </a:pPr>
            <a:endParaRPr lang="en-US" sz="1800" b="1" dirty="0">
              <a:solidFill>
                <a:schemeClr val="bg1"/>
              </a:solidFill>
            </a:endParaRPr>
          </a:p>
        </p:txBody>
      </p:sp>
      <p:sp>
        <p:nvSpPr>
          <p:cNvPr id="10" name="Content Placeholder 1">
            <a:extLst>
              <a:ext uri="{FF2B5EF4-FFF2-40B4-BE49-F238E27FC236}">
                <a16:creationId xmlns:a16="http://schemas.microsoft.com/office/drawing/2014/main" id="{6E4D26C9-6D5D-4BA1-B3FE-AF2ADA856328}"/>
              </a:ext>
            </a:extLst>
          </p:cNvPr>
          <p:cNvSpPr txBox="1">
            <a:spLocks/>
          </p:cNvSpPr>
          <p:nvPr/>
        </p:nvSpPr>
        <p:spPr>
          <a:xfrm>
            <a:off x="536837" y="4979252"/>
            <a:ext cx="4571876" cy="7404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Aft>
                <a:spcPts val="1200"/>
              </a:spcAft>
              <a:buNone/>
            </a:pPr>
            <a:r>
              <a:rPr lang="en-US" dirty="0">
                <a:solidFill>
                  <a:schemeClr val="accent6"/>
                </a:solidFill>
                <a:hlinkClick r:id="" action="ppaction://noaction">
                  <a:extLst>
                    <a:ext uri="{A12FA001-AC4F-418D-AE19-62706E023703}">
                      <ahyp:hlinkClr xmlns:ahyp="http://schemas.microsoft.com/office/drawing/2018/hyperlinkcolor" val="tx"/>
                    </a:ext>
                  </a:extLst>
                </a:hlinkClick>
              </a:rPr>
              <a:t>https://www.techvalidate.com/registration/bdbc0b7e1d </a:t>
            </a:r>
            <a:endParaRPr lang="en-US" dirty="0">
              <a:solidFill>
                <a:schemeClr val="accent6"/>
              </a:solidFill>
            </a:endParaRPr>
          </a:p>
        </p:txBody>
      </p:sp>
      <p:pic>
        <p:nvPicPr>
          <p:cNvPr id="3" name="Picture 2" descr="Icon&#10;&#10;Description automatically generated with medium confidence">
            <a:extLst>
              <a:ext uri="{FF2B5EF4-FFF2-40B4-BE49-F238E27FC236}">
                <a16:creationId xmlns:a16="http://schemas.microsoft.com/office/drawing/2014/main" id="{09D7CD86-9978-41D5-A801-151249A7428F}"/>
              </a:ext>
            </a:extLst>
          </p:cNvPr>
          <p:cNvPicPr>
            <a:picLocks noChangeAspect="1"/>
          </p:cNvPicPr>
          <p:nvPr/>
        </p:nvPicPr>
        <p:blipFill>
          <a:blip r:embed="rId2"/>
          <a:stretch>
            <a:fillRect/>
          </a:stretch>
        </p:blipFill>
        <p:spPr>
          <a:xfrm>
            <a:off x="6646002" y="1151342"/>
            <a:ext cx="4964811" cy="4568330"/>
          </a:xfrm>
          <a:prstGeom prst="rect">
            <a:avLst/>
          </a:prstGeom>
        </p:spPr>
      </p:pic>
      <p:pic>
        <p:nvPicPr>
          <p:cNvPr id="7" name="Picture 2" descr="See the source image">
            <a:extLst>
              <a:ext uri="{FF2B5EF4-FFF2-40B4-BE49-F238E27FC236}">
                <a16:creationId xmlns:a16="http://schemas.microsoft.com/office/drawing/2014/main" id="{6EA7A7D3-7FEE-4DFB-8433-323E3E27FB2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1800000">
            <a:off x="6243218" y="880757"/>
            <a:ext cx="4812544" cy="481254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496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3ADAB1-E237-4F91-9807-2C4522B9C048}"/>
              </a:ext>
            </a:extLst>
          </p:cNvPr>
          <p:cNvSpPr>
            <a:spLocks noGrp="1"/>
          </p:cNvSpPr>
          <p:nvPr>
            <p:ph type="title"/>
          </p:nvPr>
        </p:nvSpPr>
        <p:spPr/>
        <p:txBody>
          <a:bodyPr/>
          <a:lstStyle/>
          <a:p>
            <a:r>
              <a:rPr lang="en-US" dirty="0"/>
              <a:t>Agenda</a:t>
            </a:r>
          </a:p>
        </p:txBody>
      </p:sp>
      <p:sp>
        <p:nvSpPr>
          <p:cNvPr id="4" name="Content Placeholder 3">
            <a:extLst>
              <a:ext uri="{FF2B5EF4-FFF2-40B4-BE49-F238E27FC236}">
                <a16:creationId xmlns:a16="http://schemas.microsoft.com/office/drawing/2014/main" id="{6E94402A-B088-432A-BC20-0076186FB149}"/>
              </a:ext>
            </a:extLst>
          </p:cNvPr>
          <p:cNvSpPr>
            <a:spLocks noGrp="1"/>
          </p:cNvSpPr>
          <p:nvPr>
            <p:ph idx="1"/>
          </p:nvPr>
        </p:nvSpPr>
        <p:spPr>
          <a:xfrm>
            <a:off x="581196" y="2180500"/>
            <a:ext cx="8778935" cy="4140766"/>
          </a:xfrm>
        </p:spPr>
        <p:txBody>
          <a:bodyPr anchor="t">
            <a:normAutofit lnSpcReduction="10000"/>
          </a:bodyPr>
          <a:lstStyle/>
          <a:p>
            <a:pPr marL="0" indent="0">
              <a:spcBef>
                <a:spcPts val="0"/>
              </a:spcBef>
              <a:spcAft>
                <a:spcPts val="1800"/>
              </a:spcAft>
              <a:buNone/>
            </a:pPr>
            <a:r>
              <a:rPr lang="en-US" sz="3200" dirty="0">
                <a:solidFill>
                  <a:schemeClr val="tx1"/>
                </a:solidFill>
              </a:rPr>
              <a:t>Patching, patching, patching...</a:t>
            </a:r>
          </a:p>
          <a:p>
            <a:r>
              <a:rPr lang="en-US" sz="2400" dirty="0">
                <a:solidFill>
                  <a:schemeClr val="tx1"/>
                </a:solidFill>
              </a:rPr>
              <a:t>How much space do you need... 5G... wait 10G... can you do 50G? Is that parameter right? Crap did we forget to add that?</a:t>
            </a:r>
          </a:p>
          <a:p>
            <a:r>
              <a:rPr lang="en-US" sz="2400" dirty="0">
                <a:solidFill>
                  <a:schemeClr val="tx1"/>
                </a:solidFill>
              </a:rPr>
              <a:t>Our DB is down, can you confirm? The load looks high...</a:t>
            </a:r>
          </a:p>
          <a:p>
            <a:r>
              <a:rPr lang="en-US" sz="2400" dirty="0">
                <a:solidFill>
                  <a:schemeClr val="tx1"/>
                </a:solidFill>
              </a:rPr>
              <a:t>Of course our backups are working...</a:t>
            </a:r>
          </a:p>
          <a:p>
            <a:r>
              <a:rPr lang="en-US" sz="2400" dirty="0">
                <a:solidFill>
                  <a:schemeClr val="tx1"/>
                </a:solidFill>
              </a:rPr>
              <a:t>It's the database... No way it's the server</a:t>
            </a:r>
          </a:p>
          <a:p>
            <a:r>
              <a:rPr lang="en-US" sz="2400" dirty="0">
                <a:solidFill>
                  <a:schemeClr val="tx1"/>
                </a:solidFill>
              </a:rPr>
              <a:t>Well, we trust them... We know them</a:t>
            </a:r>
          </a:p>
          <a:p>
            <a:r>
              <a:rPr lang="en-US" sz="2400" dirty="0">
                <a:solidFill>
                  <a:schemeClr val="tx1"/>
                </a:solidFill>
              </a:rPr>
              <a:t>Did we license everything correctly... oh no!</a:t>
            </a:r>
            <a:endParaRPr lang="en-US" sz="2000" dirty="0">
              <a:solidFill>
                <a:schemeClr val="tx1"/>
              </a:solidFill>
            </a:endParaRPr>
          </a:p>
        </p:txBody>
      </p:sp>
      <p:sp>
        <p:nvSpPr>
          <p:cNvPr id="2" name="Slide Number Placeholder 1">
            <a:extLst>
              <a:ext uri="{FF2B5EF4-FFF2-40B4-BE49-F238E27FC236}">
                <a16:creationId xmlns:a16="http://schemas.microsoft.com/office/drawing/2014/main" id="{82F41A14-783A-4448-8E9B-58EFB5C7D20E}"/>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2107130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D92312-C358-40A1-BC88-33EBA212489A}"/>
              </a:ext>
            </a:extLst>
          </p:cNvPr>
          <p:cNvSpPr>
            <a:spLocks noGrp="1"/>
          </p:cNvSpPr>
          <p:nvPr>
            <p:ph type="title"/>
          </p:nvPr>
        </p:nvSpPr>
        <p:spPr/>
        <p:txBody>
          <a:bodyPr/>
          <a:lstStyle/>
          <a:p>
            <a:endParaRPr lang="en-US"/>
          </a:p>
        </p:txBody>
      </p:sp>
      <p:sp>
        <p:nvSpPr>
          <p:cNvPr id="7" name="Picture Placeholder 6">
            <a:extLst>
              <a:ext uri="{FF2B5EF4-FFF2-40B4-BE49-F238E27FC236}">
                <a16:creationId xmlns:a16="http://schemas.microsoft.com/office/drawing/2014/main" id="{A3724482-8A27-4333-93A6-BEEF34102215}"/>
              </a:ext>
            </a:extLst>
          </p:cNvPr>
          <p:cNvSpPr>
            <a:spLocks noGrp="1"/>
          </p:cNvSpPr>
          <p:nvPr>
            <p:ph type="pic" idx="1"/>
          </p:nvPr>
        </p:nvSpPr>
        <p:spPr/>
      </p:sp>
      <p:sp>
        <p:nvSpPr>
          <p:cNvPr id="8" name="Text Placeholder 7">
            <a:extLst>
              <a:ext uri="{FF2B5EF4-FFF2-40B4-BE49-F238E27FC236}">
                <a16:creationId xmlns:a16="http://schemas.microsoft.com/office/drawing/2014/main" id="{73578488-FF01-4852-AD5A-B7ED72274E53}"/>
              </a:ext>
            </a:extLst>
          </p:cNvPr>
          <p:cNvSpPr>
            <a:spLocks noGrp="1"/>
          </p:cNvSpPr>
          <p:nvPr>
            <p:ph type="body" sz="half" idx="2"/>
          </p:nvPr>
        </p:nvSpPr>
        <p:spPr/>
        <p:txBody>
          <a:bodyPr/>
          <a:lstStyle/>
          <a:p>
            <a:endParaRPr lang="en-US"/>
          </a:p>
        </p:txBody>
      </p:sp>
      <p:sp>
        <p:nvSpPr>
          <p:cNvPr id="4" name="Slide Number Placeholder 3">
            <a:extLst>
              <a:ext uri="{FF2B5EF4-FFF2-40B4-BE49-F238E27FC236}">
                <a16:creationId xmlns:a16="http://schemas.microsoft.com/office/drawing/2014/main" id="{864F46D7-42ED-496F-A033-81C965D78B68}"/>
              </a:ext>
            </a:extLst>
          </p:cNvPr>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5" name="Picture Placeholder 6" descr="A group of people holding up yellow signs&#10;&#10;Description automatically generated with low confidence">
            <a:extLst>
              <a:ext uri="{FF2B5EF4-FFF2-40B4-BE49-F238E27FC236}">
                <a16:creationId xmlns:a16="http://schemas.microsoft.com/office/drawing/2014/main" id="{4B964FB4-FEF6-43DB-8B1B-59E34A705FA0}"/>
              </a:ext>
            </a:extLst>
          </p:cNvPr>
          <p:cNvPicPr>
            <a:picLocks noChangeAspect="1"/>
          </p:cNvPicPr>
          <p:nvPr/>
        </p:nvPicPr>
        <p:blipFill rotWithShape="1">
          <a:blip r:embed="rId2">
            <a:extLst>
              <a:ext uri="{28A0092B-C50C-407E-A947-70E740481C1C}">
                <a14:useLocalDpi xmlns:a14="http://schemas.microsoft.com/office/drawing/2010/main" val="0"/>
              </a:ext>
            </a:extLst>
          </a:blip>
          <a:srcRect l="3650" r="3718" b="13154"/>
          <a:stretch/>
        </p:blipFill>
        <p:spPr>
          <a:xfrm>
            <a:off x="447816" y="599725"/>
            <a:ext cx="11290860" cy="5954427"/>
          </a:xfrm>
          <a:prstGeom prst="rect">
            <a:avLst/>
          </a:prstGeom>
        </p:spPr>
      </p:pic>
    </p:spTree>
    <p:extLst>
      <p:ext uri="{BB962C8B-B14F-4D97-AF65-F5344CB8AC3E}">
        <p14:creationId xmlns:p14="http://schemas.microsoft.com/office/powerpoint/2010/main" val="4289327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F887B-32B6-4D1F-B51C-641D26A11DA0}"/>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50F55568-10B4-4C98-9209-8FCCEDC04DEC}"/>
              </a:ext>
            </a:extLst>
          </p:cNvPr>
          <p:cNvSpPr>
            <a:spLocks noGrp="1"/>
          </p:cNvSpPr>
          <p:nvPr>
            <p:ph idx="1"/>
          </p:nvPr>
        </p:nvSpPr>
        <p:spPr/>
        <p:txBody>
          <a:bodyPr>
            <a:normAutofit/>
          </a:bodyPr>
          <a:lstStyle/>
          <a:p>
            <a:pPr>
              <a:spcBef>
                <a:spcPts val="0"/>
              </a:spcBef>
              <a:spcAft>
                <a:spcPts val="1200"/>
              </a:spcAft>
            </a:pPr>
            <a:r>
              <a:rPr lang="en-US" sz="2400" dirty="0">
                <a:solidFill>
                  <a:schemeClr val="tx1"/>
                </a:solidFill>
              </a:rPr>
              <a:t>Security</a:t>
            </a:r>
          </a:p>
          <a:p>
            <a:pPr>
              <a:spcBef>
                <a:spcPts val="0"/>
              </a:spcBef>
              <a:spcAft>
                <a:spcPts val="1200"/>
              </a:spcAft>
            </a:pPr>
            <a:r>
              <a:rPr lang="en-US" sz="2400" dirty="0">
                <a:solidFill>
                  <a:schemeClr val="tx1"/>
                </a:solidFill>
              </a:rPr>
              <a:t>Administrative Tasks</a:t>
            </a:r>
          </a:p>
          <a:p>
            <a:pPr>
              <a:spcBef>
                <a:spcPts val="0"/>
              </a:spcBef>
              <a:spcAft>
                <a:spcPts val="1200"/>
              </a:spcAft>
            </a:pPr>
            <a:r>
              <a:rPr lang="en-US" sz="2400" dirty="0">
                <a:solidFill>
                  <a:schemeClr val="tx1"/>
                </a:solidFill>
              </a:rPr>
              <a:t>Availability</a:t>
            </a:r>
          </a:p>
          <a:p>
            <a:pPr>
              <a:spcBef>
                <a:spcPts val="0"/>
              </a:spcBef>
              <a:spcAft>
                <a:spcPts val="1200"/>
              </a:spcAft>
            </a:pPr>
            <a:r>
              <a:rPr lang="en-US" sz="2400" dirty="0">
                <a:solidFill>
                  <a:schemeClr val="tx1"/>
                </a:solidFill>
              </a:rPr>
              <a:t>Backup &amp; Recovery</a:t>
            </a:r>
          </a:p>
          <a:p>
            <a:pPr>
              <a:spcBef>
                <a:spcPts val="0"/>
              </a:spcBef>
              <a:spcAft>
                <a:spcPts val="1200"/>
              </a:spcAft>
            </a:pPr>
            <a:r>
              <a:rPr lang="en-US" sz="2400" dirty="0">
                <a:solidFill>
                  <a:schemeClr val="tx1"/>
                </a:solidFill>
              </a:rPr>
              <a:t>Performance</a:t>
            </a:r>
          </a:p>
          <a:p>
            <a:pPr>
              <a:spcBef>
                <a:spcPts val="0"/>
              </a:spcBef>
              <a:spcAft>
                <a:spcPts val="1200"/>
              </a:spcAft>
            </a:pPr>
            <a:r>
              <a:rPr lang="en-US" sz="2400" dirty="0">
                <a:solidFill>
                  <a:schemeClr val="tx1"/>
                </a:solidFill>
              </a:rPr>
              <a:t>Automation</a:t>
            </a:r>
          </a:p>
          <a:p>
            <a:pPr>
              <a:spcBef>
                <a:spcPts val="0"/>
              </a:spcBef>
              <a:spcAft>
                <a:spcPts val="1200"/>
              </a:spcAft>
            </a:pPr>
            <a:r>
              <a:rPr lang="en-US" sz="2400" dirty="0">
                <a:solidFill>
                  <a:schemeClr val="tx1"/>
                </a:solidFill>
              </a:rPr>
              <a:t>Licensing</a:t>
            </a:r>
          </a:p>
        </p:txBody>
      </p:sp>
      <p:sp>
        <p:nvSpPr>
          <p:cNvPr id="4" name="Slide Number Placeholder 3">
            <a:extLst>
              <a:ext uri="{FF2B5EF4-FFF2-40B4-BE49-F238E27FC236}">
                <a16:creationId xmlns:a16="http://schemas.microsoft.com/office/drawing/2014/main" id="{2EB88B3E-0324-4A50-9662-76A8FEDD4893}"/>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2000561162"/>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M33568355_Tech Dividend design_SL_V1.potx" id="{467224E0-F025-4A0A-AD92-512F9DFA538F}" vid="{0926D7DA-7D63-4ED6-A5D6-C169624678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FC8A1C-A436-42C0-AC33-FAFFFAF219BC}">
  <ds:schemaRefs>
    <ds:schemaRef ds:uri="http://schemas.microsoft.com/sharepoint/v3/contenttype/forms"/>
  </ds:schemaRefs>
</ds:datastoreItem>
</file>

<file path=customXml/itemProps2.xml><?xml version="1.0" encoding="utf-8"?>
<ds:datastoreItem xmlns:ds="http://schemas.openxmlformats.org/officeDocument/2006/customXml" ds:itemID="{FF5C8BF1-B0E4-49A1-808F-40F2AD30E743}">
  <ds:schemaRefs>
    <ds:schemaRef ds:uri="http://www.w3.org/XML/1998/namespac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71af3243-3dd4-4a8d-8c0d-dd76da1f02a5"/>
    <ds:schemaRef ds:uri="http://schemas.openxmlformats.org/package/2006/metadata/core-properties"/>
    <ds:schemaRef ds:uri="16c05727-aa75-4e4a-9b5f-8a80a1165891"/>
    <ds:schemaRef ds:uri="http://purl.org/dc/dcmitype/"/>
  </ds:schemaRefs>
</ds:datastoreItem>
</file>

<file path=customXml/itemProps3.xml><?xml version="1.0" encoding="utf-8"?>
<ds:datastoreItem xmlns:ds="http://schemas.openxmlformats.org/officeDocument/2006/customXml" ds:itemID="{E2C2F66B-486F-47B1-BC58-6A0FC1A721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Tech Dividend design</Template>
  <TotalTime>0</TotalTime>
  <Words>850</Words>
  <Application>Microsoft Office PowerPoint</Application>
  <PresentationFormat>Widescreen</PresentationFormat>
  <Paragraphs>190</Paragraphs>
  <Slides>29</Slides>
  <Notes>4</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Arial Narrow</vt:lpstr>
      <vt:lpstr>Calibri</vt:lpstr>
      <vt:lpstr>Gill Sans MT</vt:lpstr>
      <vt:lpstr>Wingdings 2</vt:lpstr>
      <vt:lpstr>Dividend</vt:lpstr>
      <vt:lpstr>MICHIGAN ORACLE USERS SUMMIT 2021</vt:lpstr>
      <vt:lpstr>Save The DATE</vt:lpstr>
      <vt:lpstr>SURVEYS</vt:lpstr>
      <vt:lpstr>Presenter</vt:lpstr>
      <vt:lpstr>Datavail Overview</vt:lpstr>
      <vt:lpstr>PowerPoint Presentation</vt:lpstr>
      <vt:lpstr>Agenda</vt:lpstr>
      <vt:lpstr>PowerPoint Presentation</vt:lpstr>
      <vt:lpstr>Agenda</vt:lpstr>
      <vt:lpstr>PowerPoint Presentation</vt:lpstr>
      <vt:lpstr>PowerPoint Presentation</vt:lpstr>
      <vt:lpstr>PowerPoint Presentation</vt:lpstr>
      <vt:lpstr>Security</vt:lpstr>
      <vt:lpstr>PowerPoint Presentation</vt:lpstr>
      <vt:lpstr>Benefits of AWS</vt:lpstr>
      <vt:lpstr>Administrative Tasks</vt:lpstr>
      <vt:lpstr>Benefits of AWS</vt:lpstr>
      <vt:lpstr>Availability</vt:lpstr>
      <vt:lpstr>Benefits of AWS</vt:lpstr>
      <vt:lpstr>Database Migration Service</vt:lpstr>
      <vt:lpstr>Schema Conversion Tool</vt:lpstr>
      <vt:lpstr>Availability</vt:lpstr>
      <vt:lpstr>Backup &amp; Recovery</vt:lpstr>
      <vt:lpstr>Performance/Monitoring</vt:lpstr>
      <vt:lpstr>Built in Graphs/Reports</vt:lpstr>
      <vt:lpstr>Automation</vt:lpstr>
      <vt:lpstr>Licensing</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2019-07-18T13:32:13Z</dcterms:created>
  <dcterms:modified xsi:type="dcterms:W3CDTF">2021-10-18T16:39:53Z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