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  <p:sldId id="26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A4FD-FAFB-4CDA-9DC5-D20CA18269A9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E35E-F34C-4F0E-B8A1-D9F5F49CB3AD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6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6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438A49-2008-482B-AA84-6BBDF9B71A9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3BB-17D3-4ABA-8A86-45A49198DF46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0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30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2F00B9-6400-431D-8F4B-E3BFEBCA22F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F8E0-8319-40EB-B771-668570A96306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9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80FEFB-690E-42E0-86E3-781BD49D1528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8E35-17BA-407C-9989-BB855097C4A4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B892-C78E-4C8E-B976-5C7CCE185CD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68D-A87D-4033-B3A6-A8B16C1357C5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B37F-A720-49F3-A55E-BD1D254E42E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EE515F-47AF-4FA1-9868-94BBCF11DFC4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D0AB-5038-44E5-AF81-1CDDE2693947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3FC9BAA-FB12-4D18-A0EA-20BB67ABAAF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us.us/" TargetMode="External"/><Relationship Id="rId5" Type="http://schemas.openxmlformats.org/officeDocument/2006/relationships/hyperlink" Target="https://ascendusersconference.com/" TargetMode="Externa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.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atics.com/" TargetMode="External"/><Relationship Id="rId2" Type="http://schemas.openxmlformats.org/officeDocument/2006/relationships/hyperlink" Target="mailto:aecooper@dekalbcountyg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3D4EDA-58E0-40CC-B3CA-14CDEB349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=""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A9EB0BC-A85E-4C26-B355-5DFCEF6CC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643E56B-BD42-413D-B17D-7958270F5D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6C04F74-9467-4FA5-95DC-8D481A297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D73DE1C3-5C37-42E9-A3F0-256F19383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A2E7EC3-E07C-46CE-9B25-41865A506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11" y="4864101"/>
            <a:ext cx="10993549" cy="7187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MICHIGAN ORACLE USERS SUMMIT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509118"/>
            <a:ext cx="10993546" cy="8406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CEBFF"/>
                </a:solidFill>
              </a:rPr>
              <a:t>Monday October 25 – Thursday October 28, 2021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CEBFF"/>
                </a:solidFill>
              </a:rPr>
              <a:t>Virtual event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CEB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53B0C-2BF4-49C4-93B4-3786BB427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667" y="5379762"/>
            <a:ext cx="2745093" cy="83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74E805-5A5F-4625-9F3D-53E7EF5A5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788906"/>
            <a:ext cx="3799745" cy="119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3EDA90C-2F19-41DF-8DCF-AADC43B5666B}"/>
              </a:ext>
            </a:extLst>
          </p:cNvPr>
          <p:cNvSpPr txBox="1">
            <a:spLocks/>
          </p:cNvSpPr>
          <p:nvPr/>
        </p:nvSpPr>
        <p:spPr>
          <a:xfrm>
            <a:off x="336405" y="2429933"/>
            <a:ext cx="7223145" cy="18069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Putting on the Blitz</a:t>
            </a:r>
            <a:r>
              <a:rPr lang="en-US" sz="4400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Anne Ristau Cooper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Business Analyst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DeKalb County Government - Georgia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AP: Check Payments by Cost </a:t>
            </a:r>
            <a:r>
              <a:rPr lang="en-US" dirty="0" smtClean="0"/>
              <a:t>Center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3" y="2653412"/>
            <a:ext cx="4828427" cy="252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30" y="4451685"/>
            <a:ext cx="4303413" cy="19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Way Cool Things – </a:t>
            </a:r>
            <a:r>
              <a:rPr lang="en-US" dirty="0" smtClean="0"/>
              <a:t>Developer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883044"/>
            <a:ext cx="8596668" cy="41583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Number format of report if different than defaults</a:t>
            </a:r>
          </a:p>
          <a:p>
            <a:r>
              <a:rPr lang="en-US" dirty="0" smtClean="0"/>
              <a:t>Copied From Name </a:t>
            </a:r>
          </a:p>
          <a:p>
            <a:r>
              <a:rPr lang="en-US" dirty="0" smtClean="0"/>
              <a:t>Who Authored the Report</a:t>
            </a:r>
          </a:p>
          <a:p>
            <a:r>
              <a:rPr lang="en-US" dirty="0" smtClean="0"/>
              <a:t>Limit the Data Number of Rows returned</a:t>
            </a:r>
          </a:p>
          <a:p>
            <a:r>
              <a:rPr lang="en-US" dirty="0" smtClean="0"/>
              <a:t>Limit the Time to Run the report</a:t>
            </a:r>
          </a:p>
          <a:p>
            <a:r>
              <a:rPr lang="en-US" dirty="0" smtClean="0"/>
              <a:t>Descriptive </a:t>
            </a:r>
            <a:r>
              <a:rPr lang="en-US" dirty="0" err="1" smtClean="0"/>
              <a:t>Flexfield</a:t>
            </a:r>
            <a:r>
              <a:rPr lang="en-US" dirty="0" smtClean="0"/>
              <a:t> for YOUR Audit Requirements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Parameter List of Values</a:t>
            </a:r>
          </a:p>
          <a:p>
            <a:pPr lvl="1"/>
            <a:r>
              <a:rPr lang="en-US" dirty="0" smtClean="0"/>
              <a:t>Default Values</a:t>
            </a:r>
          </a:p>
          <a:p>
            <a:r>
              <a:rPr lang="en-US" dirty="0" smtClean="0"/>
              <a:t>Assign Report to Site, Application, Operating Unit, Request Group, Responsibility, User, or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Developer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7" y="2038027"/>
            <a:ext cx="10086970" cy="45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79F11E2-8BA5-4C5C-AE7C-361E5EA01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00E1DA-EC7C-40FC-95E3-11FDCD2E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1"/>
                </a:solidFill>
              </a:rPr>
              <a:t>www.mous.us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A421166-2996-41A7-B094-AE5316F34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DBB1B92-A3EB-43E4-8FAB-D20E8ED14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F3972F4-FE7E-48EA-AAD8-9BE5750A6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21614E5-870B-4D5E-A43B-8FF7E5323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1EF587-95FF-4535-8C68-D5D4531F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533" y="4558748"/>
            <a:ext cx="3125315" cy="8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BA8430-E6E2-4C83-9F31-6264A7D0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4" y="1068017"/>
            <a:ext cx="3178573" cy="102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6F83B5-14E4-435D-BC35-246CD1F26A6F}"/>
              </a:ext>
            </a:extLst>
          </p:cNvPr>
          <p:cNvSpPr txBox="1"/>
          <p:nvPr/>
        </p:nvSpPr>
        <p:spPr>
          <a:xfrm>
            <a:off x="8547652" y="2517913"/>
            <a:ext cx="245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E1FF93B-F5C6-4DBB-A8DA-DB1327CC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762933"/>
          </a:xfrm>
        </p:spPr>
        <p:txBody>
          <a:bodyPr>
            <a:normAutofit/>
          </a:bodyPr>
          <a:lstStyle/>
          <a:p>
            <a:r>
              <a:rPr lang="en-US" sz="4400" dirty="0"/>
              <a:t>Save The DATE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4ED882A-8EF4-4F12-AAC6-DA94420D2C9C}"/>
              </a:ext>
            </a:extLst>
          </p:cNvPr>
          <p:cNvSpPr/>
          <p:nvPr/>
        </p:nvSpPr>
        <p:spPr>
          <a:xfrm>
            <a:off x="625509" y="1933137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ASCEND CONFERENCE 2022</a:t>
            </a:r>
          </a:p>
          <a:p>
            <a:pPr lvl="1"/>
            <a:r>
              <a:rPr lang="en-US" sz="2400" dirty="0"/>
              <a:t>June 12-15, 2022</a:t>
            </a:r>
          </a:p>
          <a:p>
            <a:pPr lvl="1"/>
            <a:r>
              <a:rPr lang="en-US" sz="2400" dirty="0"/>
              <a:t>the Aria in Las Vegas, NV</a:t>
            </a:r>
          </a:p>
          <a:p>
            <a:pPr lvl="1"/>
            <a:r>
              <a:rPr lang="en-US" sz="2400" dirty="0">
                <a:hlinkClick r:id="rId5"/>
              </a:rPr>
              <a:t>https://ascendusersconference.com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MOUS 2022</a:t>
            </a:r>
          </a:p>
          <a:p>
            <a:pPr lvl="1"/>
            <a:r>
              <a:rPr lang="en-US" sz="2400" dirty="0"/>
              <a:t> October 26, 2022</a:t>
            </a:r>
          </a:p>
          <a:p>
            <a:pPr lvl="1"/>
            <a:r>
              <a:rPr lang="en-US" sz="2400" dirty="0"/>
              <a:t> Schoolcraft College - VisTaTech Center, </a:t>
            </a:r>
          </a:p>
          <a:p>
            <a:pPr lvl="1"/>
            <a:r>
              <a:rPr lang="en-US" sz="2400" dirty="0"/>
              <a:t>18600 Haggerty Rd, Livonia, MI</a:t>
            </a:r>
          </a:p>
          <a:p>
            <a:pPr lvl="1"/>
            <a:r>
              <a:rPr lang="en-US" sz="2400" dirty="0">
                <a:hlinkClick r:id="rId6"/>
              </a:rPr>
              <a:t>https://www.mous.us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8763A84-000F-466F-8695-9BE802C5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5" y="4227602"/>
            <a:ext cx="1930453" cy="622571"/>
          </a:xfrm>
          <a:prstGeom prst="rect">
            <a:avLst/>
          </a:prstGeom>
        </p:spPr>
      </p:pic>
      <p:pic>
        <p:nvPicPr>
          <p:cNvPr id="1026" name="Picture 2" descr="Event Image">
            <a:extLst>
              <a:ext uri="{FF2B5EF4-FFF2-40B4-BE49-F238E27FC236}">
                <a16:creationId xmlns="" xmlns:a16="http://schemas.microsoft.com/office/drawing/2014/main" id="{09434B45-5240-4708-836F-7783BC1B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28" y="2463387"/>
            <a:ext cx="1924857" cy="6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79F11E2-8BA5-4C5C-AE7C-361E5EA01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00E1DA-EC7C-40FC-95E3-11FDCD2E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WWW.MOUS.US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A421166-2996-41A7-B094-AE5316F34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DBB1B92-A3EB-43E4-8FAB-D20E8ED14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F3972F4-FE7E-48EA-AAD8-9BE5750A6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21614E5-870B-4D5E-A43B-8FF7E5323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1EF587-95FF-4535-8C68-D5D4531F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533" y="4558748"/>
            <a:ext cx="3125315" cy="8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BA8430-E6E2-4C83-9F31-6264A7D0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74" y="1068017"/>
            <a:ext cx="3178573" cy="102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6F83B5-14E4-435D-BC35-246CD1F26A6F}"/>
              </a:ext>
            </a:extLst>
          </p:cNvPr>
          <p:cNvSpPr txBox="1"/>
          <p:nvPr/>
        </p:nvSpPr>
        <p:spPr>
          <a:xfrm>
            <a:off x="8547652" y="2517913"/>
            <a:ext cx="245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E1FF93B-F5C6-4DBB-A8DA-DB1327CC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762933"/>
          </a:xfrm>
        </p:spPr>
        <p:txBody>
          <a:bodyPr>
            <a:normAutofit/>
          </a:bodyPr>
          <a:lstStyle/>
          <a:p>
            <a:r>
              <a:rPr lang="en-US" sz="4400" dirty="0"/>
              <a:t>SURVEYS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81F7AEC-6701-43E5-B65E-FC7CD7D4E859}"/>
              </a:ext>
            </a:extLst>
          </p:cNvPr>
          <p:cNvSpPr/>
          <p:nvPr/>
        </p:nvSpPr>
        <p:spPr>
          <a:xfrm>
            <a:off x="363475" y="2117803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Session Surveys</a:t>
            </a:r>
          </a:p>
          <a:p>
            <a:pPr lvl="1"/>
            <a:r>
              <a:rPr lang="en-US" sz="2400" dirty="0"/>
              <a:t>Please complete the session survey for this session using the Zoom session survey link.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survey link will be provided via email once the webinar is closed.</a:t>
            </a:r>
          </a:p>
        </p:txBody>
      </p:sp>
    </p:spTree>
    <p:extLst>
      <p:ext uri="{BB962C8B-B14F-4D97-AF65-F5344CB8AC3E}">
        <p14:creationId xmlns:p14="http://schemas.microsoft.com/office/powerpoint/2010/main" val="10462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(Ristau) Cooper   </a:t>
            </a:r>
          </a:p>
          <a:p>
            <a:pPr marL="324000" lvl="1" indent="0">
              <a:buNone/>
            </a:pPr>
            <a:r>
              <a:rPr lang="en-US" dirty="0" smtClean="0">
                <a:hlinkClick r:id="rId2"/>
              </a:rPr>
              <a:t>aecooper@dekalbcountyga.gov</a:t>
            </a:r>
            <a:endParaRPr lang="en-US" dirty="0" smtClean="0"/>
          </a:p>
          <a:p>
            <a:pPr marL="324000" lvl="1" indent="0">
              <a:buNone/>
            </a:pPr>
            <a:r>
              <a:rPr lang="en-US" dirty="0" smtClean="0"/>
              <a:t>(816) 935-8712  personal cell</a:t>
            </a:r>
          </a:p>
          <a:p>
            <a:pPr marL="324000" lvl="1" indent="0">
              <a:buNone/>
            </a:pPr>
            <a:endParaRPr lang="en-US" dirty="0" smtClean="0"/>
          </a:p>
          <a:p>
            <a:r>
              <a:rPr lang="en-US" dirty="0" smtClean="0"/>
              <a:t>Blitz contact: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www.Enginatics.com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Beth Skerrett, National Sales Director</a:t>
            </a:r>
          </a:p>
          <a:p>
            <a:pPr marL="0" indent="0">
              <a:buNone/>
            </a:pPr>
            <a:r>
              <a:rPr lang="en-US" sz="1400" dirty="0" smtClean="0"/>
              <a:t>	(832) 285-2694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824038"/>
            <a:ext cx="1568719" cy="20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Cooper, you might remember me as Anne Ristau!</a:t>
            </a:r>
          </a:p>
          <a:p>
            <a:r>
              <a:rPr lang="en-US" dirty="0" smtClean="0"/>
              <a:t>User of Oracle Applications since 1989</a:t>
            </a:r>
          </a:p>
          <a:p>
            <a:r>
              <a:rPr lang="en-US" dirty="0" smtClean="0"/>
              <a:t>Developer/Trainer/Analyst  </a:t>
            </a:r>
          </a:p>
          <a:p>
            <a:r>
              <a:rPr lang="en-US" dirty="0" smtClean="0"/>
              <a:t>IT Systems Architect with DeKalb County Georgia since 2015</a:t>
            </a:r>
          </a:p>
          <a:p>
            <a:endParaRPr lang="en-US" dirty="0"/>
          </a:p>
          <a:p>
            <a:r>
              <a:rPr lang="en-US" dirty="0" smtClean="0"/>
              <a:t>Andy Haack &amp; Beth Skerrett    Enginatics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2" y="2335481"/>
            <a:ext cx="24193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Blitz Reports, a tool that released Information Technology Team from running “special one time queries”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34" y="2192129"/>
            <a:ext cx="3580566" cy="3486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20" y="2895381"/>
            <a:ext cx="7755679" cy="208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20" y="1965294"/>
            <a:ext cx="673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All my output is in EXCEL!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DeKalb County’s Ask</a:t>
            </a:r>
          </a:p>
          <a:p>
            <a:r>
              <a:rPr lang="en-US" dirty="0" smtClean="0"/>
              <a:t>What is Blitz Reporting</a:t>
            </a:r>
          </a:p>
          <a:p>
            <a:r>
              <a:rPr lang="en-US" dirty="0" smtClean="0"/>
              <a:t>How DeKalb Choose to Implement</a:t>
            </a:r>
          </a:p>
          <a:p>
            <a:pPr marL="0" indent="0">
              <a:buNone/>
            </a:pPr>
            <a:r>
              <a:rPr lang="en-US" dirty="0" smtClean="0"/>
              <a:t>Stop the slide deck and let’s see Blitz in action!</a:t>
            </a:r>
          </a:p>
          <a:p>
            <a:r>
              <a:rPr lang="en-US" dirty="0" smtClean="0"/>
              <a:t>Demonstration of Blitz from a User Perspective</a:t>
            </a:r>
          </a:p>
          <a:p>
            <a:r>
              <a:rPr lang="en-US" dirty="0" smtClean="0"/>
              <a:t>Demonstration of Blitz from a Developer Perspective</a:t>
            </a:r>
          </a:p>
          <a:p>
            <a:r>
              <a:rPr lang="en-US" dirty="0" smtClean="0"/>
              <a:t>Q&amp;A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DeKalb County’s Ask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Superuser</a:t>
            </a:r>
            <a:r>
              <a:rPr lang="en-US" dirty="0" smtClean="0"/>
              <a:t> with access to TOAD/SQL was retiring in 3 months</a:t>
            </a:r>
          </a:p>
          <a:p>
            <a:r>
              <a:rPr lang="en-US" dirty="0" smtClean="0"/>
              <a:t>Users relied on </a:t>
            </a:r>
            <a:r>
              <a:rPr lang="en-US" dirty="0" err="1" smtClean="0"/>
              <a:t>Superuser</a:t>
            </a:r>
            <a:r>
              <a:rPr lang="en-US" dirty="0" smtClean="0"/>
              <a:t> to run all of her queries on a monthly basis</a:t>
            </a:r>
          </a:p>
          <a:p>
            <a:r>
              <a:rPr lang="en-US" dirty="0" smtClean="0"/>
              <a:t>IT knew nothing of the </a:t>
            </a:r>
            <a:r>
              <a:rPr lang="en-US" dirty="0" err="1" smtClean="0"/>
              <a:t>Superuser’s</a:t>
            </a:r>
            <a:r>
              <a:rPr lang="en-US" dirty="0" smtClean="0"/>
              <a:t> queries</a:t>
            </a:r>
          </a:p>
          <a:p>
            <a:r>
              <a:rPr lang="en-US" dirty="0" smtClean="0"/>
              <a:t>It needed a fast, inexpensive, user friendly excel replacement for the queries  --- AND IT was not going to run anything monthly for the users!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Blitz Reporting?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Bought from Enginatics</a:t>
            </a:r>
          </a:p>
          <a:p>
            <a:r>
              <a:rPr lang="en-US" dirty="0" smtClean="0"/>
              <a:t>Integrates beautifully into Oracle Applications (DeKalb is on 12.1.3)</a:t>
            </a:r>
          </a:p>
          <a:p>
            <a:pPr lvl="1"/>
            <a:r>
              <a:rPr lang="en-US" dirty="0" smtClean="0"/>
              <a:t>Blitz Reports Appear on Responsibilities</a:t>
            </a:r>
          </a:p>
          <a:p>
            <a:pPr lvl="1"/>
            <a:r>
              <a:rPr lang="en-US" dirty="0" smtClean="0"/>
              <a:t>Uses Oracle Profiles for Security</a:t>
            </a:r>
          </a:p>
          <a:p>
            <a:r>
              <a:rPr lang="en-US" dirty="0" smtClean="0"/>
              <a:t>Lots of delivered reports, far better than delivered Oracle Apps Reports!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 Capabilities (must be able to write SQL)</a:t>
            </a:r>
          </a:p>
          <a:p>
            <a:r>
              <a:rPr lang="en-US" dirty="0" smtClean="0"/>
              <a:t>Templates allow for </a:t>
            </a:r>
            <a:r>
              <a:rPr lang="en-US" dirty="0" err="1" smtClean="0"/>
              <a:t>adhoc</a:t>
            </a:r>
            <a:r>
              <a:rPr lang="en-US" dirty="0" smtClean="0"/>
              <a:t> design layouts without changing SQL</a:t>
            </a:r>
          </a:p>
          <a:p>
            <a:r>
              <a:rPr lang="en-US" dirty="0" smtClean="0"/>
              <a:t>Version Control</a:t>
            </a:r>
          </a:p>
          <a:p>
            <a:r>
              <a:rPr lang="en-US" dirty="0" smtClean="0"/>
              <a:t>Audit Tracking</a:t>
            </a:r>
          </a:p>
          <a:p>
            <a:r>
              <a:rPr lang="en-US" dirty="0" smtClean="0"/>
              <a:t>Formatted Excel Reports ability to have Macros</a:t>
            </a:r>
          </a:p>
          <a:p>
            <a:r>
              <a:rPr lang="en-US" dirty="0" smtClean="0"/>
              <a:t>Fantastic Customer Support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Priced where I could approve the purchase!!!</a:t>
            </a:r>
          </a:p>
        </p:txBody>
      </p:sp>
    </p:spTree>
    <p:extLst>
      <p:ext uri="{BB962C8B-B14F-4D97-AF65-F5344CB8AC3E}">
        <p14:creationId xmlns:p14="http://schemas.microsoft.com/office/powerpoint/2010/main" val="20386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DeKalb Choose to </a:t>
            </a:r>
            <a:r>
              <a:rPr lang="en-US" dirty="0" smtClean="0"/>
              <a:t>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tested by taking common scripts and running in TOAD and Blitz, compared the data was the same.</a:t>
            </a:r>
          </a:p>
          <a:p>
            <a:r>
              <a:rPr lang="en-US" dirty="0" smtClean="0"/>
              <a:t>Was versed in the basic creation of reports within ONE DAY just from reading the great documentation</a:t>
            </a:r>
          </a:p>
          <a:p>
            <a:r>
              <a:rPr lang="en-US" dirty="0" smtClean="0"/>
              <a:t>Stood up in Production within the first month of owning licenses</a:t>
            </a:r>
          </a:p>
          <a:p>
            <a:r>
              <a:rPr lang="en-US" dirty="0"/>
              <a:t>DeKalb purchased 50 licenses; </a:t>
            </a:r>
          </a:p>
          <a:p>
            <a:r>
              <a:rPr lang="en-US" dirty="0"/>
              <a:t>DeKalb made a Responsibility for Blitz only Reports</a:t>
            </a:r>
          </a:p>
          <a:p>
            <a:pPr lvl="1"/>
            <a:r>
              <a:rPr lang="en-US" dirty="0"/>
              <a:t>DeKalb Users are not </a:t>
            </a:r>
            <a:r>
              <a:rPr lang="en-US" dirty="0" smtClean="0"/>
              <a:t>“savvy”, </a:t>
            </a:r>
            <a:r>
              <a:rPr lang="en-US" dirty="0"/>
              <a:t>they do not go looking for reports!</a:t>
            </a:r>
          </a:p>
          <a:p>
            <a:pPr lvl="1"/>
            <a:r>
              <a:rPr lang="en-US" dirty="0"/>
              <a:t>Allowed me to control our licenses vs giving to every Oracle user</a:t>
            </a:r>
          </a:p>
          <a:p>
            <a:r>
              <a:rPr lang="en-US" dirty="0" smtClean="0"/>
              <a:t>Now on our second year, Financial team and Auditors LIVE in BLITZ </a:t>
            </a:r>
          </a:p>
          <a:p>
            <a:r>
              <a:rPr lang="en-US" dirty="0" smtClean="0"/>
              <a:t>Have not regretted this decision to use Blitz one bit!!!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Way Cool Things –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User Profiles</a:t>
            </a:r>
          </a:p>
          <a:p>
            <a:r>
              <a:rPr lang="en-US" sz="1400" dirty="0" smtClean="0"/>
              <a:t>Blitz </a:t>
            </a:r>
            <a:r>
              <a:rPr lang="en-US" sz="1400" dirty="0"/>
              <a:t>Report Access</a:t>
            </a:r>
            <a:endParaRPr lang="en-US" sz="1400" dirty="0" smtClean="0"/>
          </a:p>
          <a:p>
            <a:pPr lvl="1"/>
            <a:r>
              <a:rPr lang="en-US" sz="1400" dirty="0" smtClean="0"/>
              <a:t>User (can run the reports), </a:t>
            </a:r>
          </a:p>
          <a:p>
            <a:pPr lvl="1"/>
            <a:r>
              <a:rPr lang="en-US" sz="1400" dirty="0" smtClean="0"/>
              <a:t>User Admin (can assign reports), </a:t>
            </a:r>
          </a:p>
          <a:p>
            <a:pPr lvl="1"/>
            <a:r>
              <a:rPr lang="en-US" sz="1400" dirty="0" smtClean="0"/>
              <a:t>Developer (can create / modify reports) </a:t>
            </a:r>
          </a:p>
          <a:p>
            <a:pPr lvl="1"/>
            <a:r>
              <a:rPr lang="en-US" sz="1400" dirty="0" smtClean="0"/>
              <a:t>System (controls the Blitz Interface --- ME!)</a:t>
            </a:r>
          </a:p>
          <a:p>
            <a:r>
              <a:rPr lang="en-US" sz="1400" dirty="0"/>
              <a:t>Blitz Report Include SQL in XLSX </a:t>
            </a:r>
            <a:r>
              <a:rPr lang="en-US" sz="1400" dirty="0" smtClean="0"/>
              <a:t>Output – on a parameters TAB</a:t>
            </a:r>
          </a:p>
          <a:p>
            <a:r>
              <a:rPr lang="en-US" sz="1400" dirty="0"/>
              <a:t>Blitz Report Time Limit in </a:t>
            </a:r>
            <a:r>
              <a:rPr lang="en-US" sz="1400" dirty="0" smtClean="0"/>
              <a:t>minutes --- poorly run queries will  not run past this limit</a:t>
            </a:r>
          </a:p>
          <a:p>
            <a:r>
              <a:rPr lang="en-US" sz="1400" dirty="0"/>
              <a:t>Blitz Report XLSX Number </a:t>
            </a:r>
            <a:r>
              <a:rPr lang="en-US" sz="1400" dirty="0" smtClean="0"/>
              <a:t>Format --- to print on reports</a:t>
            </a:r>
          </a:p>
          <a:p>
            <a:r>
              <a:rPr lang="en-US" sz="1400" dirty="0"/>
              <a:t>Blitz Report XLSX Date </a:t>
            </a:r>
            <a:r>
              <a:rPr lang="en-US" sz="1400" dirty="0" smtClean="0"/>
              <a:t>Format --- to print on reports</a:t>
            </a:r>
          </a:p>
          <a:p>
            <a:r>
              <a:rPr lang="en-US" sz="1400" dirty="0"/>
              <a:t>Blitz Report XLSX Column Header </a:t>
            </a:r>
            <a:r>
              <a:rPr lang="en-US" sz="1400" dirty="0" smtClean="0"/>
              <a:t>Color --- I know it is a Blitz Report by the color!!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62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Way Cool Things – </a:t>
            </a:r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72" y="2222145"/>
            <a:ext cx="8596668" cy="3956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Search by Report Category or Name</a:t>
            </a:r>
          </a:p>
          <a:p>
            <a:r>
              <a:rPr lang="en-US" dirty="0" smtClean="0"/>
              <a:t>Visible Description of the Report</a:t>
            </a:r>
          </a:p>
          <a:p>
            <a:r>
              <a:rPr lang="en-US" dirty="0" smtClean="0"/>
              <a:t>Required Parameters</a:t>
            </a:r>
          </a:p>
          <a:p>
            <a:r>
              <a:rPr lang="en-US" dirty="0" smtClean="0"/>
              <a:t>List of Values on Parameters</a:t>
            </a:r>
          </a:p>
          <a:p>
            <a:r>
              <a:rPr lang="en-US" dirty="0" smtClean="0"/>
              <a:t>Multi-Value Parameters</a:t>
            </a:r>
          </a:p>
          <a:p>
            <a:r>
              <a:rPr lang="en-US" dirty="0" smtClean="0"/>
              <a:t>SAVE my Parameters</a:t>
            </a:r>
          </a:p>
          <a:p>
            <a:r>
              <a:rPr lang="en-US" dirty="0" smtClean="0"/>
              <a:t>Change Columns to Display</a:t>
            </a:r>
          </a:p>
          <a:p>
            <a:r>
              <a:rPr lang="en-US" dirty="0" smtClean="0"/>
              <a:t>Upon Completion Report chooses</a:t>
            </a:r>
          </a:p>
          <a:p>
            <a:pPr lvl="1"/>
            <a:r>
              <a:rPr lang="en-US" dirty="0" smtClean="0"/>
              <a:t>Template</a:t>
            </a:r>
          </a:p>
          <a:p>
            <a:pPr lvl="1"/>
            <a:r>
              <a:rPr lang="en-US" dirty="0" smtClean="0"/>
              <a:t>To Email</a:t>
            </a:r>
          </a:p>
          <a:p>
            <a:pPr lvl="1"/>
            <a:r>
              <a:rPr lang="en-US" dirty="0" smtClean="0"/>
              <a:t>Output Format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454" y="3786620"/>
            <a:ext cx="1442430" cy="163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54" y="2639477"/>
            <a:ext cx="4092791" cy="108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54" y="1732096"/>
            <a:ext cx="4579895" cy="836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62" y="5519925"/>
            <a:ext cx="9814927" cy="1018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478" y="3811888"/>
            <a:ext cx="3558778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568355_Tech Dividend design_SL_V1.potx" id="{467224E0-F025-4A0A-AD92-512F9DFA538F}" vid="{0926D7DA-7D63-4ED6-A5D6-C169624678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2C2F66B-486F-47B1-BC58-6A0FC1A7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C8BF1-B0E4-49A1-808F-40F2AD30E743}">
  <ds:schemaRefs>
    <ds:schemaRef ds:uri="http://purl.org/dc/elements/1.1/"/>
    <ds:schemaRef ds:uri="http://purl.org/dc/dcmitype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730</Words>
  <Application>Microsoft Office PowerPoint</Application>
  <PresentationFormat>Widescreen</PresentationFormat>
  <Paragraphs>127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Gill Sans MT</vt:lpstr>
      <vt:lpstr>Wingdings 2</vt:lpstr>
      <vt:lpstr>Dividend</vt:lpstr>
      <vt:lpstr>MICHIGAN ORACLE USERS SUMMIT 2021</vt:lpstr>
      <vt:lpstr>Who am i? </vt:lpstr>
      <vt:lpstr>Blitz Reports, a tool that released Information Technology Team from running “special one time queries”</vt:lpstr>
      <vt:lpstr>Agenda</vt:lpstr>
      <vt:lpstr>DeKalb County’s Ask </vt:lpstr>
      <vt:lpstr>What is Blitz Reporting?</vt:lpstr>
      <vt:lpstr>How DeKalb Choose to Implement</vt:lpstr>
      <vt:lpstr>Some Way Cool Things – Setup</vt:lpstr>
      <vt:lpstr>Some Way Cool Things – User Interface</vt:lpstr>
      <vt:lpstr>Demo User Interface</vt:lpstr>
      <vt:lpstr>Some Way Cool Things – Developer</vt:lpstr>
      <vt:lpstr>Demo – Developer</vt:lpstr>
      <vt:lpstr>Save The DATE</vt:lpstr>
      <vt:lpstr>SURVEYS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2019-07-18T13:32:13Z</dcterms:created>
  <dcterms:modified xsi:type="dcterms:W3CDTF">2021-10-19T15:50:17Z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